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63"/>
  </p:notesMasterIdLst>
  <p:sldIdLst>
    <p:sldId id="3242" r:id="rId3"/>
    <p:sldId id="270" r:id="rId4"/>
    <p:sldId id="293" r:id="rId5"/>
    <p:sldId id="3233" r:id="rId6"/>
    <p:sldId id="3237" r:id="rId7"/>
    <p:sldId id="3236" r:id="rId8"/>
    <p:sldId id="3238" r:id="rId9"/>
    <p:sldId id="3243" r:id="rId10"/>
    <p:sldId id="3244" r:id="rId11"/>
    <p:sldId id="3245" r:id="rId12"/>
    <p:sldId id="3295" r:id="rId13"/>
    <p:sldId id="3247" r:id="rId14"/>
    <p:sldId id="3248" r:id="rId15"/>
    <p:sldId id="3249" r:id="rId16"/>
    <p:sldId id="3286" r:id="rId17"/>
    <p:sldId id="3250" r:id="rId18"/>
    <p:sldId id="3251" r:id="rId19"/>
    <p:sldId id="3252" r:id="rId20"/>
    <p:sldId id="3253" r:id="rId21"/>
    <p:sldId id="3254" r:id="rId22"/>
    <p:sldId id="3287" r:id="rId23"/>
    <p:sldId id="3255" r:id="rId24"/>
    <p:sldId id="3256" r:id="rId25"/>
    <p:sldId id="3257" r:id="rId26"/>
    <p:sldId id="3258" r:id="rId27"/>
    <p:sldId id="3259" r:id="rId28"/>
    <p:sldId id="3260" r:id="rId29"/>
    <p:sldId id="3288" r:id="rId30"/>
    <p:sldId id="3289" r:id="rId31"/>
    <p:sldId id="3261" r:id="rId32"/>
    <p:sldId id="3262" r:id="rId33"/>
    <p:sldId id="3263" r:id="rId34"/>
    <p:sldId id="3264" r:id="rId35"/>
    <p:sldId id="3265" r:id="rId36"/>
    <p:sldId id="3267" r:id="rId37"/>
    <p:sldId id="3266" r:id="rId38"/>
    <p:sldId id="3290" r:id="rId39"/>
    <p:sldId id="3268" r:id="rId40"/>
    <p:sldId id="3269" r:id="rId41"/>
    <p:sldId id="3270" r:id="rId42"/>
    <p:sldId id="3271" r:id="rId43"/>
    <p:sldId id="3272" r:id="rId44"/>
    <p:sldId id="3273" r:id="rId45"/>
    <p:sldId id="3291" r:id="rId46"/>
    <p:sldId id="3274" r:id="rId47"/>
    <p:sldId id="3275" r:id="rId48"/>
    <p:sldId id="3276" r:id="rId49"/>
    <p:sldId id="3277" r:id="rId50"/>
    <p:sldId id="3278" r:id="rId51"/>
    <p:sldId id="3279" r:id="rId52"/>
    <p:sldId id="3294" r:id="rId53"/>
    <p:sldId id="3292" r:id="rId54"/>
    <p:sldId id="3293" r:id="rId55"/>
    <p:sldId id="3280" r:id="rId56"/>
    <p:sldId id="3281" r:id="rId57"/>
    <p:sldId id="3282" r:id="rId58"/>
    <p:sldId id="3283" r:id="rId59"/>
    <p:sldId id="3284" r:id="rId60"/>
    <p:sldId id="3285" r:id="rId61"/>
    <p:sldId id="3228" r:id="rId62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01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252" y="68"/>
      </p:cViewPr>
      <p:guideLst>
        <p:guide orient="horz" pos="22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  <a:t>2025/12/13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41F0F-BC84-AF62-E003-4BD9004A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3F80797-5F5E-7EF5-8638-28F0EF12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094DD5-129F-CB39-B08A-7A28F0DB5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2BE69B-10AB-5A5A-A725-B7C514953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99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2025/12/13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03141"/>
      </p:ext>
    </p:extLst>
  </p:cSld>
  <p:clrMapOvr>
    <a:masterClrMapping/>
  </p:clrMapOvr>
  <p:transition spd="slow" advClick="0" advTm="1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Tm="3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900681"/>
      </p:ext>
    </p:extLst>
  </p:cSld>
  <p:clrMapOvr>
    <a:masterClrMapping/>
  </p:clrMapOvr>
  <p:transition spd="slow" advTm="3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1" r:id="rId4"/>
    <p:sldLayoutId id="2147483665" r:id="rId5"/>
    <p:sldLayoutId id="2147483670" r:id="rId6"/>
  </p:sldLayoutIdLst>
  <p:transition spd="slow" advTm="3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2025/12/13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26" Type="http://schemas.openxmlformats.org/officeDocument/2006/relationships/image" Target="../media/image11.png"/><Relationship Id="rId3" Type="http://schemas.openxmlformats.org/officeDocument/2006/relationships/tags" Target="../tags/tag101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tags" Target="../tags/tag115.xml"/><Relationship Id="rId25" Type="http://schemas.openxmlformats.org/officeDocument/2006/relationships/image" Target="../media/image16.png"/><Relationship Id="rId2" Type="http://schemas.openxmlformats.org/officeDocument/2006/relationships/tags" Target="../tags/tag100.xml"/><Relationship Id="rId16" Type="http://schemas.openxmlformats.org/officeDocument/2006/relationships/tags" Target="../tags/tag114.xml"/><Relationship Id="rId20" Type="http://schemas.openxmlformats.org/officeDocument/2006/relationships/tags" Target="../tags/tag118.xml"/><Relationship Id="rId29" Type="http://schemas.openxmlformats.org/officeDocument/2006/relationships/image" Target="../media/image13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24" Type="http://schemas.openxmlformats.org/officeDocument/2006/relationships/image" Target="../media/image10.png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23" Type="http://schemas.openxmlformats.org/officeDocument/2006/relationships/image" Target="../media/image9.png"/><Relationship Id="rId28" Type="http://schemas.openxmlformats.org/officeDocument/2006/relationships/image" Target="../media/image15.png"/><Relationship Id="rId10" Type="http://schemas.openxmlformats.org/officeDocument/2006/relationships/tags" Target="../tags/tag108.xml"/><Relationship Id="rId19" Type="http://schemas.openxmlformats.org/officeDocument/2006/relationships/tags" Target="../tags/tag117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Relationship Id="rId22" Type="http://schemas.openxmlformats.org/officeDocument/2006/relationships/image" Target="../media/image8.png"/><Relationship Id="rId27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26" Type="http://schemas.openxmlformats.org/officeDocument/2006/relationships/image" Target="../media/image13.png"/><Relationship Id="rId3" Type="http://schemas.openxmlformats.org/officeDocument/2006/relationships/tags" Target="../tags/tag121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5" Type="http://schemas.microsoft.com/office/2007/relationships/hdphoto" Target="../media/hdphoto1.wdp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0" Type="http://schemas.openxmlformats.org/officeDocument/2006/relationships/tags" Target="../tags/tag138.xml"/><Relationship Id="rId29" Type="http://schemas.openxmlformats.org/officeDocument/2006/relationships/image" Target="../media/image10.png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24" Type="http://schemas.openxmlformats.org/officeDocument/2006/relationships/image" Target="../media/image2.png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23" Type="http://schemas.openxmlformats.org/officeDocument/2006/relationships/image" Target="../media/image4.png"/><Relationship Id="rId28" Type="http://schemas.openxmlformats.org/officeDocument/2006/relationships/image" Target="../media/image9.png"/><Relationship Id="rId10" Type="http://schemas.openxmlformats.org/officeDocument/2006/relationships/tags" Target="../tags/tag128.xml"/><Relationship Id="rId19" Type="http://schemas.openxmlformats.org/officeDocument/2006/relationships/tags" Target="../tags/tag137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notesSlide" Target="../notesSlides/notesSlide8.xml"/><Relationship Id="rId27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slide" Target="slide36.xml"/><Relationship Id="rId4" Type="http://schemas.openxmlformats.org/officeDocument/2006/relationships/slide" Target="slide14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notesSlide" Target="../notesSlides/notesSlide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6.jpe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microsoft.com/office/2007/relationships/hdphoto" Target="../media/hdphoto1.wdp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2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3" Type="http://schemas.openxmlformats.org/officeDocument/2006/relationships/tags" Target="../tags/tag23.xml"/><Relationship Id="rId21" Type="http://schemas.openxmlformats.org/officeDocument/2006/relationships/notesSlide" Target="../notesSlides/notesSlide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5" Type="http://schemas.openxmlformats.org/officeDocument/2006/relationships/image" Target="../media/image6.jpeg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microsoft.com/office/2007/relationships/hdphoto" Target="../media/hdphoto1.wdp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2.png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image" Target="../media/image7.png"/><Relationship Id="rId3" Type="http://schemas.openxmlformats.org/officeDocument/2006/relationships/tags" Target="../tags/tag42.xml"/><Relationship Id="rId21" Type="http://schemas.openxmlformats.org/officeDocument/2006/relationships/notesSlide" Target="../notesSlides/notesSlide4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image" Target="../media/image6.jpeg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0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microsoft.com/office/2007/relationships/hdphoto" Target="../media/hdphoto1.wdp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image" Target="../media/image2.png"/><Relationship Id="rId28" Type="http://schemas.openxmlformats.org/officeDocument/2006/relationships/image" Target="../media/image9.png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image" Target="../media/image4.png"/><Relationship Id="rId27" Type="http://schemas.openxmlformats.org/officeDocument/2006/relationships/image" Target="../media/image8.png"/><Relationship Id="rId30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26" Type="http://schemas.openxmlformats.org/officeDocument/2006/relationships/image" Target="../media/image13.png"/><Relationship Id="rId3" Type="http://schemas.openxmlformats.org/officeDocument/2006/relationships/tags" Target="../tags/tag61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microsoft.com/office/2007/relationships/hdphoto" Target="../media/hdphoto1.wdp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0" Type="http://schemas.openxmlformats.org/officeDocument/2006/relationships/tags" Target="../tags/tag78.xml"/><Relationship Id="rId29" Type="http://schemas.openxmlformats.org/officeDocument/2006/relationships/image" Target="../media/image9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image" Target="../media/image2.png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23" Type="http://schemas.openxmlformats.org/officeDocument/2006/relationships/image" Target="../media/image4.png"/><Relationship Id="rId28" Type="http://schemas.openxmlformats.org/officeDocument/2006/relationships/image" Target="../media/image8.png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12.png"/><Relationship Id="rId30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image" Target="../media/image8.png"/><Relationship Id="rId3" Type="http://schemas.openxmlformats.org/officeDocument/2006/relationships/tags" Target="../tags/tag81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image" Target="../media/image13.png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image" Target="../media/image16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15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image" Target="../media/image14.png"/><Relationship Id="rId28" Type="http://schemas.openxmlformats.org/officeDocument/2006/relationships/image" Target="../media/image10.pn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image" Target="../media/image11.png"/><Relationship Id="rId2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7042" y="2805987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云借阅管理系统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825416" y="5742133"/>
            <a:ext cx="3180965" cy="656654"/>
            <a:chOff x="4825750" y="5415179"/>
            <a:chExt cx="3180965" cy="656654"/>
          </a:xfrm>
        </p:grpSpPr>
        <p:sp>
          <p:nvSpPr>
            <p:cNvPr id="14" name="椭圆 13"/>
            <p:cNvSpPr/>
            <p:nvPr/>
          </p:nvSpPr>
          <p:spPr>
            <a:xfrm>
              <a:off x="4825750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22211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r>
                <a:rPr lang="en-US" altLang="zh-CN" kern="0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  </a:t>
              </a:r>
              <a:endParaRPr lang="zh-CN" altLang="en-US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" name="文本占位符 13"/>
            <p:cNvSpPr txBox="1"/>
            <p:nvPr/>
          </p:nvSpPr>
          <p:spPr>
            <a:xfrm>
              <a:off x="4977763" y="5415179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20204"/>
                  <a:ea typeface="微软雅黑" panose="020B0503020204020204" pitchFamily="34" charset="-122"/>
                </a:rPr>
                <a:t> 2025 / 11 / 29</a:t>
              </a:r>
              <a:endParaRPr lang="zh-CN" altLang="en-US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5993953" y="3985015"/>
            <a:ext cx="2289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第一小组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14218364" y="1503430"/>
            <a:ext cx="3103880" cy="1067725"/>
            <a:chOff x="8427799" y="2111125"/>
            <a:chExt cx="3103880" cy="1067725"/>
          </a:xfrm>
        </p:grpSpPr>
        <p:cxnSp>
          <p:nvCxnSpPr>
            <p:cNvPr id="14" name="直接连接符 13"/>
            <p:cNvCxnSpPr/>
            <p:nvPr>
              <p:custDataLst>
                <p:tags r:id="rId18"/>
              </p:custDataLst>
            </p:nvPr>
          </p:nvCxnSpPr>
          <p:spPr>
            <a:xfrm flipH="1">
              <a:off x="8511610" y="31788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8427799" y="2111125"/>
              <a:ext cx="3103880" cy="577215"/>
              <a:chOff x="672215" y="2044951"/>
              <a:chExt cx="3103880" cy="577215"/>
            </a:xfrm>
          </p:grpSpPr>
          <p:sp>
            <p:nvSpPr>
              <p:cNvPr id="16" name="ïṧļiḍe"/>
              <p:cNvSpPr/>
              <p:nvPr>
                <p:custDataLst>
                  <p:tags r:id="rId19"/>
                </p:custDataLst>
              </p:nvPr>
            </p:nvSpPr>
            <p:spPr>
              <a:xfrm flipH="1">
                <a:off x="672215" y="2044951"/>
                <a:ext cx="2880984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用户表</a:t>
                </a:r>
              </a:p>
            </p:txBody>
          </p:sp>
          <p:sp>
            <p:nvSpPr>
              <p:cNvPr id="17" name="TextBox 186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68735" y="2450716"/>
                <a:ext cx="3007360" cy="171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存储用户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/ 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管理员信息</a:t>
                </a:r>
              </a:p>
              <a:p>
                <a:pPr marL="0" marR="0" lvl="0" indent="0" algn="l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含角色与加密密码</a:t>
                </a:r>
              </a:p>
            </p:txBody>
          </p:sp>
        </p:grpSp>
      </p:grpSp>
      <p:grpSp>
        <p:nvGrpSpPr>
          <p:cNvPr id="18" name="组合 17"/>
          <p:cNvGrpSpPr/>
          <p:nvPr>
            <p:custDataLst>
              <p:tags r:id="rId2"/>
            </p:custDataLst>
          </p:nvPr>
        </p:nvGrpSpPr>
        <p:grpSpPr>
          <a:xfrm>
            <a:off x="14218364" y="3855144"/>
            <a:ext cx="3103542" cy="856350"/>
            <a:chOff x="672215" y="2044951"/>
            <a:chExt cx="3103542" cy="856350"/>
          </a:xfrm>
        </p:grpSpPr>
        <p:sp>
          <p:nvSpPr>
            <p:cNvPr id="20" name="ïṧļiḍe"/>
            <p:cNvSpPr/>
            <p:nvPr>
              <p:custDataLst>
                <p:tags r:id="rId16"/>
              </p:custDataLst>
            </p:nvPr>
          </p:nvSpPr>
          <p:spPr>
            <a:xfrm flipH="1">
              <a:off x="672215" y="2044951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借阅记录表</a:t>
              </a:r>
            </a:p>
          </p:txBody>
        </p:sp>
        <p:sp>
          <p:nvSpPr>
            <p:cNvPr id="21" name="TextBox 186"/>
            <p:cNvSpPr txBox="1"/>
            <p:nvPr>
              <p:custDataLst>
                <p:tags r:id="rId17"/>
              </p:custDataLst>
            </p:nvPr>
          </p:nvSpPr>
          <p:spPr>
            <a:xfrm>
              <a:off x="768467" y="2450451"/>
              <a:ext cx="3007290" cy="450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关联用户与图书</a:t>
              </a:r>
            </a:p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记录借阅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/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应还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/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归还信息及状态</a:t>
              </a:r>
            </a:p>
          </p:txBody>
        </p:sp>
      </p:grpSp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>
            <a:off x="14302175" y="2655993"/>
            <a:ext cx="3143529" cy="1063163"/>
            <a:chOff x="8511610" y="3263688"/>
            <a:chExt cx="3143529" cy="1063163"/>
          </a:xfrm>
        </p:grpSpPr>
        <p:cxnSp>
          <p:nvCxnSpPr>
            <p:cNvPr id="33" name="直接连接符 32"/>
            <p:cNvCxnSpPr/>
            <p:nvPr>
              <p:custDataLst>
                <p:tags r:id="rId13"/>
              </p:custDataLst>
            </p:nvPr>
          </p:nvCxnSpPr>
          <p:spPr>
            <a:xfrm flipH="1">
              <a:off x="8511610" y="43268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ïṧļiḍe"/>
            <p:cNvSpPr/>
            <p:nvPr>
              <p:custDataLst>
                <p:tags r:id="rId14"/>
              </p:custDataLst>
            </p:nvPr>
          </p:nvSpPr>
          <p:spPr>
            <a:xfrm flipH="1">
              <a:off x="8600539" y="3263688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图书表</a:t>
              </a:r>
            </a:p>
          </p:txBody>
        </p:sp>
        <p:sp>
          <p:nvSpPr>
            <p:cNvPr id="58" name="TextBox 186"/>
            <p:cNvSpPr txBox="1"/>
            <p:nvPr>
              <p:custDataLst>
                <p:tags r:id="rId15"/>
              </p:custDataLst>
            </p:nvPr>
          </p:nvSpPr>
          <p:spPr>
            <a:xfrm>
              <a:off x="8696791" y="3669189"/>
              <a:ext cx="2958348" cy="209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存储馆藏图书详情与库存状态</a:t>
              </a:r>
            </a:p>
          </p:txBody>
        </p:sp>
      </p:grpSp>
      <p:grpSp>
        <p:nvGrpSpPr>
          <p:cNvPr id="60" name="组合 59"/>
          <p:cNvGrpSpPr/>
          <p:nvPr>
            <p:custDataLst>
              <p:tags r:id="rId4"/>
            </p:custDataLst>
          </p:nvPr>
        </p:nvGrpSpPr>
        <p:grpSpPr>
          <a:xfrm>
            <a:off x="13496053" y="1666349"/>
            <a:ext cx="597264" cy="597262"/>
            <a:chOff x="7705488" y="2274044"/>
            <a:chExt cx="597264" cy="597262"/>
          </a:xfrm>
          <a:solidFill>
            <a:srgbClr val="1C6299"/>
          </a:solidFill>
        </p:grpSpPr>
        <p:sp>
          <p:nvSpPr>
            <p:cNvPr id="61" name="íşlîḓé"/>
            <p:cNvSpPr/>
            <p:nvPr>
              <p:custDataLst>
                <p:tags r:id="rId11"/>
              </p:custDataLst>
            </p:nvPr>
          </p:nvSpPr>
          <p:spPr>
            <a:xfrm>
              <a:off x="7705488" y="2274044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2" name="图片 6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30" y="2376003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63" name="组合 62"/>
          <p:cNvGrpSpPr/>
          <p:nvPr>
            <p:custDataLst>
              <p:tags r:id="rId5"/>
            </p:custDataLst>
          </p:nvPr>
        </p:nvGrpSpPr>
        <p:grpSpPr>
          <a:xfrm>
            <a:off x="13772999" y="2814350"/>
            <a:ext cx="597264" cy="597262"/>
            <a:chOff x="7982434" y="3422045"/>
            <a:chExt cx="597264" cy="597262"/>
          </a:xfrm>
          <a:solidFill>
            <a:srgbClr val="1C6299"/>
          </a:solidFill>
        </p:grpSpPr>
        <p:sp>
          <p:nvSpPr>
            <p:cNvPr id="64" name="ïsḻíḍe"/>
            <p:cNvSpPr/>
            <p:nvPr>
              <p:custDataLst>
                <p:tags r:id="rId9"/>
              </p:custDataLst>
            </p:nvPr>
          </p:nvSpPr>
          <p:spPr>
            <a:xfrm>
              <a:off x="7982434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5" name="图片 64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895" y="3583945"/>
              <a:ext cx="426316" cy="324000"/>
            </a:xfrm>
            <a:prstGeom prst="rect">
              <a:avLst/>
            </a:prstGeom>
            <a:grpFill/>
          </p:spPr>
        </p:pic>
      </p:grpSp>
      <p:grpSp>
        <p:nvGrpSpPr>
          <p:cNvPr id="66" name="组合 65"/>
          <p:cNvGrpSpPr/>
          <p:nvPr>
            <p:custDataLst>
              <p:tags r:id="rId6"/>
            </p:custDataLst>
          </p:nvPr>
        </p:nvGrpSpPr>
        <p:grpSpPr>
          <a:xfrm>
            <a:off x="13496053" y="3962350"/>
            <a:ext cx="597264" cy="597262"/>
            <a:chOff x="7705488" y="4570045"/>
            <a:chExt cx="597264" cy="597262"/>
          </a:xfrm>
          <a:solidFill>
            <a:srgbClr val="1C6299"/>
          </a:solidFill>
        </p:grpSpPr>
        <p:sp>
          <p:nvSpPr>
            <p:cNvPr id="67" name="ïṥļîde"/>
            <p:cNvSpPr/>
            <p:nvPr>
              <p:custDataLst>
                <p:tags r:id="rId7"/>
              </p:custDataLst>
            </p:nvPr>
          </p:nvSpPr>
          <p:spPr>
            <a:xfrm>
              <a:off x="7705488" y="4570045"/>
              <a:ext cx="597264" cy="597262"/>
            </a:xfrm>
            <a:prstGeom prst="ellipse">
              <a:avLst/>
            </a:prstGeom>
            <a:grpFill/>
            <a:ln w="19050">
              <a:solidFill>
                <a:srgbClr val="42A8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707" y="4666892"/>
              <a:ext cx="396000" cy="396000"/>
            </a:xfrm>
            <a:prstGeom prst="rect">
              <a:avLst/>
            </a:prstGeom>
            <a:grpFill/>
          </p:spPr>
        </p:pic>
      </p:grpSp>
      <p:sp>
        <p:nvSpPr>
          <p:cNvPr id="19" name="iś1iḍé"/>
          <p:cNvSpPr/>
          <p:nvPr/>
        </p:nvSpPr>
        <p:spPr>
          <a:xfrm>
            <a:off x="3874315" y="1167946"/>
            <a:ext cx="4444639" cy="4444638"/>
          </a:xfrm>
          <a:prstGeom prst="ellipse">
            <a:avLst/>
          </a:prstGeom>
          <a:gradFill>
            <a:gsLst>
              <a:gs pos="100000">
                <a:schemeClr val="bg1">
                  <a:lumMod val="75000"/>
                  <a:alpha val="8000"/>
                </a:schemeClr>
              </a:gs>
              <a:gs pos="0">
                <a:schemeClr val="bg1">
                  <a:lumMod val="75000"/>
                  <a:alpha val="8000"/>
                </a:schemeClr>
              </a:gs>
              <a:gs pos="50000">
                <a:schemeClr val="bg1">
                  <a:lumMod val="75000"/>
                  <a:alpha val="0"/>
                </a:schemeClr>
              </a:gs>
            </a:gsLst>
            <a:lin ang="0" scaled="1"/>
          </a:gradFill>
          <a:ln w="6350">
            <a:gradFill flip="none" rotWithShape="1">
              <a:gsLst>
                <a:gs pos="75000">
                  <a:schemeClr val="bg1">
                    <a:lumMod val="75000"/>
                    <a:alpha val="0"/>
                  </a:schemeClr>
                </a:gs>
                <a:gs pos="20000">
                  <a:schemeClr val="bg1">
                    <a:lumMod val="65000"/>
                    <a:alpha val="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56555" y="0"/>
            <a:ext cx="6735445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75335" y="1810770"/>
            <a:ext cx="3098999" cy="1067725"/>
            <a:chOff x="727075" y="2111125"/>
            <a:chExt cx="3098999" cy="1067725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727075" y="3178850"/>
              <a:ext cx="2988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/>
            <p:cNvGrpSpPr/>
            <p:nvPr/>
          </p:nvGrpSpPr>
          <p:grpSpPr>
            <a:xfrm>
              <a:off x="771475" y="2111125"/>
              <a:ext cx="3054599" cy="856350"/>
              <a:chOff x="768467" y="2044951"/>
              <a:chExt cx="3054599" cy="856350"/>
            </a:xfrm>
          </p:grpSpPr>
          <p:sp>
            <p:nvSpPr>
              <p:cNvPr id="35" name="ïṧļiḍe"/>
              <p:cNvSpPr/>
              <p:nvPr/>
            </p:nvSpPr>
            <p:spPr>
              <a:xfrm flipH="1">
                <a:off x="942082" y="2044951"/>
                <a:ext cx="2880984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预约表</a:t>
                </a:r>
              </a:p>
            </p:txBody>
          </p:sp>
          <p:sp>
            <p:nvSpPr>
              <p:cNvPr id="36" name="TextBox 186"/>
              <p:cNvSpPr txBox="1"/>
              <p:nvPr/>
            </p:nvSpPr>
            <p:spPr>
              <a:xfrm>
                <a:off x="768467" y="2450451"/>
                <a:ext cx="3007290" cy="450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记录用户图书预约及状态</a:t>
                </a:r>
              </a:p>
              <a:p>
                <a:pPr marL="0" marR="0" lvl="0" indent="0" algn="r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支持到货通知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819735" y="4109270"/>
            <a:ext cx="3054599" cy="1098285"/>
            <a:chOff x="768467" y="2044951"/>
            <a:chExt cx="3054599" cy="1098285"/>
          </a:xfrm>
        </p:grpSpPr>
        <p:sp>
          <p:nvSpPr>
            <p:cNvPr id="38" name="ïṧļiḍe"/>
            <p:cNvSpPr/>
            <p:nvPr/>
          </p:nvSpPr>
          <p:spPr>
            <a:xfrm flipH="1">
              <a:off x="942082" y="2044951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通知表</a:t>
              </a:r>
            </a:p>
          </p:txBody>
        </p:sp>
        <p:sp>
          <p:nvSpPr>
            <p:cNvPr id="39" name="TextBox 186"/>
            <p:cNvSpPr txBox="1"/>
            <p:nvPr/>
          </p:nvSpPr>
          <p:spPr>
            <a:xfrm>
              <a:off x="768467" y="2450451"/>
              <a:ext cx="3007290" cy="692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存储还书提醒</a:t>
              </a:r>
            </a:p>
            <a:p>
              <a:pPr marL="0" marR="0" lvl="0" indent="0" algn="r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预约到货等消息</a:t>
              </a:r>
            </a:p>
            <a:p>
              <a:pPr marL="0" marR="0" lvl="0" indent="0" algn="r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区分已读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/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未读状态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85121" y="2964420"/>
            <a:ext cx="3178214" cy="1062076"/>
            <a:chOff x="536861" y="3264775"/>
            <a:chExt cx="3178214" cy="106207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27075" y="4326851"/>
              <a:ext cx="2988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536861" y="3264775"/>
              <a:ext cx="3054599" cy="856350"/>
              <a:chOff x="768467" y="2044951"/>
              <a:chExt cx="3054599" cy="856350"/>
            </a:xfrm>
          </p:grpSpPr>
          <p:sp>
            <p:nvSpPr>
              <p:cNvPr id="41" name="ïṧļiḍe"/>
              <p:cNvSpPr/>
              <p:nvPr/>
            </p:nvSpPr>
            <p:spPr>
              <a:xfrm flipH="1">
                <a:off x="942082" y="2044951"/>
                <a:ext cx="2880984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评价表</a:t>
                </a:r>
              </a:p>
            </p:txBody>
          </p:sp>
          <p:sp>
            <p:nvSpPr>
              <p:cNvPr id="42" name="TextBox 186"/>
              <p:cNvSpPr txBox="1"/>
              <p:nvPr/>
            </p:nvSpPr>
            <p:spPr>
              <a:xfrm>
                <a:off x="768467" y="2450451"/>
                <a:ext cx="3007290" cy="450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用户对图书的评分与评论</a:t>
                </a:r>
              </a:p>
              <a:p>
                <a:pPr marL="0" marR="0" lvl="0" indent="0" algn="r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限制同一用户单书仅评一次</a:t>
                </a: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657387" y="3121690"/>
            <a:ext cx="597264" cy="597262"/>
            <a:chOff x="3609127" y="3422045"/>
            <a:chExt cx="597264" cy="597262"/>
          </a:xfrm>
          <a:solidFill>
            <a:srgbClr val="1C6299"/>
          </a:solidFill>
        </p:grpSpPr>
        <p:sp>
          <p:nvSpPr>
            <p:cNvPr id="24" name="iṧlïḍe"/>
            <p:cNvSpPr/>
            <p:nvPr/>
          </p:nvSpPr>
          <p:spPr>
            <a:xfrm>
              <a:off x="3609127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669" y="3559028"/>
              <a:ext cx="324000" cy="324000"/>
            </a:xfrm>
            <a:prstGeom prst="rect">
              <a:avLst/>
            </a:prstGeom>
            <a:grpFill/>
          </p:spPr>
        </p:pic>
      </p:grpSp>
      <p:grpSp>
        <p:nvGrpSpPr>
          <p:cNvPr id="3" name="组合 2"/>
          <p:cNvGrpSpPr/>
          <p:nvPr/>
        </p:nvGrpSpPr>
        <p:grpSpPr>
          <a:xfrm>
            <a:off x="3934333" y="1973689"/>
            <a:ext cx="597264" cy="597262"/>
            <a:chOff x="3886073" y="2274044"/>
            <a:chExt cx="597264" cy="597262"/>
          </a:xfrm>
          <a:solidFill>
            <a:srgbClr val="1C6299"/>
          </a:solidFill>
        </p:grpSpPr>
        <p:sp>
          <p:nvSpPr>
            <p:cNvPr id="23" name="ïṥḷîďe"/>
            <p:cNvSpPr/>
            <p:nvPr/>
          </p:nvSpPr>
          <p:spPr>
            <a:xfrm>
              <a:off x="3886073" y="2274044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710" y="2398915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6" name="组合 5"/>
          <p:cNvGrpSpPr/>
          <p:nvPr/>
        </p:nvGrpSpPr>
        <p:grpSpPr>
          <a:xfrm>
            <a:off x="3934333" y="4269690"/>
            <a:ext cx="597264" cy="597262"/>
            <a:chOff x="3886073" y="4570045"/>
            <a:chExt cx="597264" cy="597262"/>
          </a:xfrm>
          <a:solidFill>
            <a:srgbClr val="1C6299"/>
          </a:solidFill>
        </p:grpSpPr>
        <p:sp>
          <p:nvSpPr>
            <p:cNvPr id="25" name="iṩlïḓê"/>
            <p:cNvSpPr/>
            <p:nvPr/>
          </p:nvSpPr>
          <p:spPr>
            <a:xfrm>
              <a:off x="3886073" y="4570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750" y="4713478"/>
              <a:ext cx="324000" cy="324000"/>
            </a:xfrm>
            <a:prstGeom prst="rect">
              <a:avLst/>
            </a:prstGeom>
            <a:grpFill/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6035675" y="0"/>
            <a:ext cx="544639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DBC1-424E-85E1-EEE1-75495213E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ś1iḍé">
            <a:extLst>
              <a:ext uri="{FF2B5EF4-FFF2-40B4-BE49-F238E27FC236}">
                <a16:creationId xmlns:a16="http://schemas.microsoft.com/office/drawing/2014/main" id="{28A4F8C3-A0C6-C2C2-EF48-9FEA75E89D22}"/>
              </a:ext>
            </a:extLst>
          </p:cNvPr>
          <p:cNvSpPr/>
          <p:nvPr/>
        </p:nvSpPr>
        <p:spPr>
          <a:xfrm>
            <a:off x="246314" y="1337205"/>
            <a:ext cx="4444639" cy="4444638"/>
          </a:xfrm>
          <a:prstGeom prst="ellipse">
            <a:avLst/>
          </a:prstGeom>
          <a:gradFill>
            <a:gsLst>
              <a:gs pos="100000">
                <a:schemeClr val="bg1">
                  <a:lumMod val="75000"/>
                  <a:alpha val="8000"/>
                </a:schemeClr>
              </a:gs>
              <a:gs pos="0">
                <a:schemeClr val="bg1">
                  <a:lumMod val="75000"/>
                  <a:alpha val="8000"/>
                </a:schemeClr>
              </a:gs>
              <a:gs pos="50000">
                <a:schemeClr val="bg1">
                  <a:lumMod val="75000"/>
                  <a:alpha val="0"/>
                </a:schemeClr>
              </a:gs>
            </a:gsLst>
            <a:lin ang="0" scaled="1"/>
          </a:gradFill>
          <a:ln w="6350">
            <a:gradFill flip="none" rotWithShape="1">
              <a:gsLst>
                <a:gs pos="75000">
                  <a:schemeClr val="bg1">
                    <a:lumMod val="75000"/>
                    <a:alpha val="0"/>
                  </a:schemeClr>
                </a:gs>
                <a:gs pos="20000">
                  <a:schemeClr val="bg1">
                    <a:lumMod val="65000"/>
                    <a:alpha val="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3D5DA-6E13-E664-07BD-10CAC1BCF679}"/>
              </a:ext>
            </a:extLst>
          </p:cNvPr>
          <p:cNvGrpSpPr/>
          <p:nvPr/>
        </p:nvGrpSpPr>
        <p:grpSpPr>
          <a:xfrm>
            <a:off x="-70614" y="2666198"/>
            <a:ext cx="4679898" cy="1360298"/>
            <a:chOff x="-118874" y="2966553"/>
            <a:chExt cx="4679898" cy="1360298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3DC1F4B-87B3-82E0-93BE-670B4FB2BA3E}"/>
                </a:ext>
              </a:extLst>
            </p:cNvPr>
            <p:cNvCxnSpPr/>
            <p:nvPr/>
          </p:nvCxnSpPr>
          <p:spPr>
            <a:xfrm>
              <a:off x="727075" y="4326851"/>
              <a:ext cx="2988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5C2FD37-BD7D-D8FF-B8A4-9C08DA9826D0}"/>
                </a:ext>
              </a:extLst>
            </p:cNvPr>
            <p:cNvGrpSpPr/>
            <p:nvPr/>
          </p:nvGrpSpPr>
          <p:grpSpPr>
            <a:xfrm>
              <a:off x="-118874" y="2966553"/>
              <a:ext cx="4679898" cy="1052230"/>
              <a:chOff x="112732" y="1746729"/>
              <a:chExt cx="4679898" cy="1052230"/>
            </a:xfrm>
          </p:grpSpPr>
          <p:sp>
            <p:nvSpPr>
              <p:cNvPr id="41" name="ïṧļiḍe">
                <a:extLst>
                  <a:ext uri="{FF2B5EF4-FFF2-40B4-BE49-F238E27FC236}">
                    <a16:creationId xmlns:a16="http://schemas.microsoft.com/office/drawing/2014/main" id="{B2543B63-F53F-2ACB-882B-178674353AFE}"/>
                  </a:ext>
                </a:extLst>
              </p:cNvPr>
              <p:cNvSpPr/>
              <p:nvPr/>
            </p:nvSpPr>
            <p:spPr>
              <a:xfrm flipH="1">
                <a:off x="112732" y="1746729"/>
                <a:ext cx="4679898" cy="10522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各表之间外键的联系</a:t>
                </a:r>
              </a:p>
            </p:txBody>
          </p:sp>
          <p:sp>
            <p:nvSpPr>
              <p:cNvPr id="42" name="TextBox 186">
                <a:extLst>
                  <a:ext uri="{FF2B5EF4-FFF2-40B4-BE49-F238E27FC236}">
                    <a16:creationId xmlns:a16="http://schemas.microsoft.com/office/drawing/2014/main" id="{98EF94EF-1A83-5B07-75C3-FBA888B128E7}"/>
                  </a:ext>
                </a:extLst>
              </p:cNvPr>
              <p:cNvSpPr txBox="1"/>
              <p:nvPr/>
            </p:nvSpPr>
            <p:spPr>
              <a:xfrm>
                <a:off x="768467" y="2450451"/>
                <a:ext cx="3007290" cy="189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12" name="图片 11" descr="电脑屏幕截图&#10;&#10;AI 生成的内容可能不正确。">
            <a:extLst>
              <a:ext uri="{FF2B5EF4-FFF2-40B4-BE49-F238E27FC236}">
                <a16:creationId xmlns:a16="http://schemas.microsoft.com/office/drawing/2014/main" id="{5C67D0E7-0537-68D9-4A30-72DDE5F4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22" y="924529"/>
            <a:ext cx="7276236" cy="500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1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97120-2C07-CDE2-DE77-62C58EBC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419490E-5544-9D17-5068-C944AC4092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8E6990-5BD1-507D-0072-FE43216B7ECC}"/>
              </a:ext>
            </a:extLst>
          </p:cNvPr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CD2518-AF76-8828-5192-42649869DD2F}"/>
              </a:ext>
            </a:extLst>
          </p:cNvPr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AD591E-0B9A-2A80-D5AB-40B9E4A077CB}"/>
              </a:ext>
            </a:extLst>
          </p:cNvPr>
          <p:cNvSpPr txBox="1"/>
          <p:nvPr/>
        </p:nvSpPr>
        <p:spPr>
          <a:xfrm>
            <a:off x="1558171" y="210556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BFA5B79-D653-CA5C-B516-BD68DB3CA56C}"/>
              </a:ext>
            </a:extLst>
          </p:cNvPr>
          <p:cNvSpPr txBox="1"/>
          <p:nvPr/>
        </p:nvSpPr>
        <p:spPr>
          <a:xfrm>
            <a:off x="5140960" y="2143125"/>
            <a:ext cx="7132955" cy="103568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功能的实现及展示</a:t>
            </a: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7A01F427-4DA9-C652-C7B3-0D3A5182BBE7}"/>
              </a:ext>
            </a:extLst>
          </p:cNvPr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Career planning and guidance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5511F-5FC0-2A61-2885-B2B131221B32}"/>
              </a:ext>
            </a:extLst>
          </p:cNvPr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A39F00E-3273-A9B0-1D9A-3E29EC5A3B85}"/>
              </a:ext>
            </a:extLst>
          </p:cNvPr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E14FBE89-3EA7-FFB5-496A-CF8D5C216D85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5CA05B-03D6-1AB6-09D0-19544DA5F7E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4127F1E-0F8D-0A9D-7525-F4A0AD91EAF0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C73655-8E45-3D21-88DD-527E03282AE0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3D77DB1-DE00-8A08-D219-DAA7347E93F0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C14D8B-C1B2-ABBA-210F-9D18B14B4D59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38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72905" y="624205"/>
            <a:ext cx="6402070" cy="59194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F79DBD-AE3A-1FC3-ED90-2062ED5840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6085205" y="0"/>
            <a:ext cx="5446395" cy="68580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38D4FF-95A6-761E-9600-7AC91AE9D11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9638724" y="1664720"/>
            <a:ext cx="3103880" cy="1067725"/>
            <a:chOff x="8427799" y="2111125"/>
            <a:chExt cx="3103880" cy="106772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0E270E5-EBF6-82EC-835D-0E45F91E28B1}"/>
                </a:ext>
              </a:extLst>
            </p:cNvPr>
            <p:cNvCxnSpPr/>
            <p:nvPr>
              <p:custDataLst>
                <p:tags r:id="rId18"/>
              </p:custDataLst>
            </p:nvPr>
          </p:nvCxnSpPr>
          <p:spPr>
            <a:xfrm flipH="1">
              <a:off x="8511610" y="31788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7C92C14-293E-53AC-89F1-EC83C44BE662}"/>
                </a:ext>
              </a:extLst>
            </p:cNvPr>
            <p:cNvGrpSpPr/>
            <p:nvPr/>
          </p:nvGrpSpPr>
          <p:grpSpPr>
            <a:xfrm>
              <a:off x="8427799" y="2111125"/>
              <a:ext cx="3103880" cy="577215"/>
              <a:chOff x="672215" y="2044951"/>
              <a:chExt cx="3103880" cy="577215"/>
            </a:xfrm>
          </p:grpSpPr>
          <p:sp>
            <p:nvSpPr>
              <p:cNvPr id="44" name="ïṧļiḍe">
                <a:extLst>
                  <a:ext uri="{FF2B5EF4-FFF2-40B4-BE49-F238E27FC236}">
                    <a16:creationId xmlns:a16="http://schemas.microsoft.com/office/drawing/2014/main" id="{20E89424-9495-A32C-6CFD-4F7D89BC7ABE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flipH="1">
                <a:off x="672215" y="2044951"/>
                <a:ext cx="2880984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用户表</a:t>
                </a:r>
              </a:p>
            </p:txBody>
          </p:sp>
          <p:sp>
            <p:nvSpPr>
              <p:cNvPr id="45" name="TextBox 186">
                <a:extLst>
                  <a:ext uri="{FF2B5EF4-FFF2-40B4-BE49-F238E27FC236}">
                    <a16:creationId xmlns:a16="http://schemas.microsoft.com/office/drawing/2014/main" id="{240C70C1-C05C-8B3E-5CB7-F3353D2C9B5D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68735" y="2450716"/>
                <a:ext cx="3007360" cy="171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存储用户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/ 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管理员信息</a:t>
                </a:r>
              </a:p>
              <a:p>
                <a:pPr marL="0" marR="0" lvl="0" indent="0" algn="l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含角色与加密密码</a:t>
                </a: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E15ED07-8809-07E8-52C9-1607F9A4FA9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9638724" y="4016434"/>
            <a:ext cx="3103542" cy="856350"/>
            <a:chOff x="672215" y="2044951"/>
            <a:chExt cx="3103542" cy="856350"/>
          </a:xfrm>
        </p:grpSpPr>
        <p:sp>
          <p:nvSpPr>
            <p:cNvPr id="47" name="ïṧļiḍe">
              <a:extLst>
                <a:ext uri="{FF2B5EF4-FFF2-40B4-BE49-F238E27FC236}">
                  <a16:creationId xmlns:a16="http://schemas.microsoft.com/office/drawing/2014/main" id="{7BC71072-D07F-7384-0D82-530849FAC93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672215" y="2044951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借阅记录表</a:t>
              </a:r>
            </a:p>
          </p:txBody>
        </p:sp>
        <p:sp>
          <p:nvSpPr>
            <p:cNvPr id="48" name="TextBox 186">
              <a:extLst>
                <a:ext uri="{FF2B5EF4-FFF2-40B4-BE49-F238E27FC236}">
                  <a16:creationId xmlns:a16="http://schemas.microsoft.com/office/drawing/2014/main" id="{82AC7DF6-22F2-20BB-17D9-5D6DB6FE0E9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768467" y="2450451"/>
              <a:ext cx="3007290" cy="450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关联用户与图书</a:t>
              </a:r>
            </a:p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记录借阅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/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应还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/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归还信息及状态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53B72E7-2C17-6F9E-7FDD-09417308CC3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9722535" y="2817283"/>
            <a:ext cx="3143529" cy="1063163"/>
            <a:chOff x="8511610" y="3263688"/>
            <a:chExt cx="3143529" cy="1063163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1DF8660-E7BD-AFEB-3A76-6FB391E2DAAA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 flipH="1">
              <a:off x="8511610" y="43268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ïṧļiḍe">
              <a:extLst>
                <a:ext uri="{FF2B5EF4-FFF2-40B4-BE49-F238E27FC236}">
                  <a16:creationId xmlns:a16="http://schemas.microsoft.com/office/drawing/2014/main" id="{AC9A5C9C-A86B-EDB0-9F9C-9CC329224F3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flipH="1">
              <a:off x="8600539" y="3263688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图书表</a:t>
              </a:r>
            </a:p>
          </p:txBody>
        </p:sp>
        <p:sp>
          <p:nvSpPr>
            <p:cNvPr id="51" name="TextBox 186">
              <a:extLst>
                <a:ext uri="{FF2B5EF4-FFF2-40B4-BE49-F238E27FC236}">
                  <a16:creationId xmlns:a16="http://schemas.microsoft.com/office/drawing/2014/main" id="{30097192-49EF-C2CE-1E34-CDCA8EC4F3A4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8696791" y="3669189"/>
              <a:ext cx="2958348" cy="209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存储馆藏图书详情与库存状态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E806655-A1F9-86BB-073A-37FE2673067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8916413" y="1827639"/>
            <a:ext cx="597264" cy="597262"/>
            <a:chOff x="7705488" y="2274044"/>
            <a:chExt cx="597264" cy="597262"/>
          </a:xfrm>
          <a:solidFill>
            <a:srgbClr val="1C6299"/>
          </a:solidFill>
        </p:grpSpPr>
        <p:sp>
          <p:nvSpPr>
            <p:cNvPr id="28" name="íşlîḓé">
              <a:extLst>
                <a:ext uri="{FF2B5EF4-FFF2-40B4-BE49-F238E27FC236}">
                  <a16:creationId xmlns:a16="http://schemas.microsoft.com/office/drawing/2014/main" id="{AAC879BF-CE71-491B-1915-DBE12D10B4F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705488" y="2274044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5F0BB660-B2CE-6D39-081D-C314E9DB8AAF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30" y="2376003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7391AF-AC47-BB84-9840-AB3C8BA271A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9193359" y="2975640"/>
            <a:ext cx="597264" cy="597262"/>
            <a:chOff x="7982434" y="3422045"/>
            <a:chExt cx="597264" cy="597262"/>
          </a:xfrm>
          <a:solidFill>
            <a:srgbClr val="1C6299"/>
          </a:solidFill>
        </p:grpSpPr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C2F427BC-4A59-7FA2-3178-C0AC32A9DA4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982434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AA12BD0B-DB74-3585-A77B-768F5117876E}"/>
                </a:ext>
              </a:extLst>
            </p:cNvPr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895" y="3583945"/>
              <a:ext cx="426316" cy="324000"/>
            </a:xfrm>
            <a:prstGeom prst="rect">
              <a:avLst/>
            </a:prstGeom>
            <a:grpFill/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D0836A-5696-DF6B-405B-6FBEDC5E403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8916413" y="4123640"/>
            <a:ext cx="597264" cy="597262"/>
            <a:chOff x="7705488" y="4570045"/>
            <a:chExt cx="597264" cy="597262"/>
          </a:xfrm>
          <a:solidFill>
            <a:srgbClr val="1C6299"/>
          </a:solidFill>
        </p:grpSpPr>
        <p:sp>
          <p:nvSpPr>
            <p:cNvPr id="30" name="ïṥļîde">
              <a:extLst>
                <a:ext uri="{FF2B5EF4-FFF2-40B4-BE49-F238E27FC236}">
                  <a16:creationId xmlns:a16="http://schemas.microsoft.com/office/drawing/2014/main" id="{BC8DFB2E-42EC-9D2F-5BF6-B8B7E2D7D58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705488" y="4570045"/>
              <a:ext cx="597264" cy="597262"/>
            </a:xfrm>
            <a:prstGeom prst="ellipse">
              <a:avLst/>
            </a:prstGeom>
            <a:grpFill/>
            <a:ln w="19050">
              <a:solidFill>
                <a:srgbClr val="42A8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2B02BBC4-B0F9-DE0E-FE44-3369E78BA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707" y="4666892"/>
              <a:ext cx="396000" cy="3960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560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C4854-89C5-54F7-40D6-47B063A8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36E19B9-3EDC-8057-C22A-40D7BB50FD6F}"/>
              </a:ext>
            </a:extLst>
          </p:cNvPr>
          <p:cNvGrpSpPr/>
          <p:nvPr/>
        </p:nvGrpSpPr>
        <p:grpSpPr>
          <a:xfrm>
            <a:off x="9563454" y="3097983"/>
            <a:ext cx="1853084" cy="1302026"/>
            <a:chOff x="9563454" y="3162151"/>
            <a:chExt cx="1853084" cy="130202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FA65407-0B6E-1487-AB76-BF6B6EBB714E}"/>
                </a:ext>
              </a:extLst>
            </p:cNvPr>
            <p:cNvGrpSpPr/>
            <p:nvPr/>
          </p:nvGrpSpPr>
          <p:grpSpPr>
            <a:xfrm>
              <a:off x="10114510" y="3162151"/>
              <a:ext cx="1302028" cy="1302026"/>
              <a:chOff x="10114510" y="3162151"/>
              <a:chExt cx="1302028" cy="1302026"/>
            </a:xfrm>
          </p:grpSpPr>
          <p:sp>
            <p:nvSpPr>
              <p:cNvPr id="10" name="îSľíḋé">
                <a:extLst>
                  <a:ext uri="{FF2B5EF4-FFF2-40B4-BE49-F238E27FC236}">
                    <a16:creationId xmlns:a16="http://schemas.microsoft.com/office/drawing/2014/main" id="{BC4BECA9-0673-692D-A204-1C6879519772}"/>
                  </a:ext>
                </a:extLst>
              </p:cNvPr>
              <p:cNvSpPr/>
              <p:nvPr/>
            </p:nvSpPr>
            <p:spPr>
              <a:xfrm>
                <a:off x="10205548" y="3253189"/>
                <a:ext cx="1119951" cy="1119949"/>
              </a:xfrm>
              <a:prstGeom prst="ellipse">
                <a:avLst/>
              </a:prstGeom>
              <a:gradFill>
                <a:gsLst>
                  <a:gs pos="0">
                    <a:srgbClr val="1C6299"/>
                  </a:gs>
                  <a:gs pos="100000">
                    <a:srgbClr val="1C6299"/>
                  </a:gs>
                </a:gsLst>
                <a:lin ang="0" scaled="0"/>
              </a:gradFill>
              <a:ln w="12700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2" name="iṧlïḍê">
                <a:extLst>
                  <a:ext uri="{FF2B5EF4-FFF2-40B4-BE49-F238E27FC236}">
                    <a16:creationId xmlns:a16="http://schemas.microsoft.com/office/drawing/2014/main" id="{D14B63EF-2EB2-690C-0847-815DF4C5ECD7}"/>
                  </a:ext>
                </a:extLst>
              </p:cNvPr>
              <p:cNvSpPr/>
              <p:nvPr/>
            </p:nvSpPr>
            <p:spPr>
              <a:xfrm>
                <a:off x="10114510" y="3162151"/>
                <a:ext cx="1302028" cy="1302026"/>
              </a:xfrm>
              <a:prstGeom prst="ellipse">
                <a:avLst/>
              </a:prstGeom>
              <a:noFill/>
              <a:ln w="22225" cap="rnd">
                <a:solidFill>
                  <a:srgbClr val="783FA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AD919A2-AEFE-27F7-D9D7-93C511BDC8C9}"/>
                </a:ext>
              </a:extLst>
            </p:cNvPr>
            <p:cNvCxnSpPr/>
            <p:nvPr/>
          </p:nvCxnSpPr>
          <p:spPr>
            <a:xfrm flipH="1">
              <a:off x="9563454" y="3813164"/>
              <a:ext cx="55105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1469AFC-9DF5-AC4A-8D4C-D2B865C55B3A}"/>
              </a:ext>
            </a:extLst>
          </p:cNvPr>
          <p:cNvGrpSpPr/>
          <p:nvPr/>
        </p:nvGrpSpPr>
        <p:grpSpPr>
          <a:xfrm>
            <a:off x="775463" y="3097983"/>
            <a:ext cx="1302028" cy="1302026"/>
            <a:chOff x="775463" y="3162151"/>
            <a:chExt cx="1302028" cy="1302026"/>
          </a:xfrm>
          <a:gradFill>
            <a:gsLst>
              <a:gs pos="0">
                <a:srgbClr val="1C6299"/>
              </a:gs>
              <a:gs pos="100000">
                <a:srgbClr val="1C6299"/>
              </a:gs>
            </a:gsLst>
            <a:lin ang="0" scaled="0"/>
          </a:gradFill>
        </p:grpSpPr>
        <p:sp>
          <p:nvSpPr>
            <p:cNvPr id="15" name="íşlîḍê">
              <a:extLst>
                <a:ext uri="{FF2B5EF4-FFF2-40B4-BE49-F238E27FC236}">
                  <a16:creationId xmlns:a16="http://schemas.microsoft.com/office/drawing/2014/main" id="{37A7B968-B7A3-0C49-666F-868023F28178}"/>
                </a:ext>
              </a:extLst>
            </p:cNvPr>
            <p:cNvSpPr/>
            <p:nvPr/>
          </p:nvSpPr>
          <p:spPr>
            <a:xfrm>
              <a:off x="866501" y="3253189"/>
              <a:ext cx="1119951" cy="1119949"/>
            </a:xfrm>
            <a:prstGeom prst="ellipse">
              <a:avLst/>
            </a:prstGeom>
            <a:grpFill/>
            <a:ln w="12700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6" name="iŝ1íḑè">
              <a:extLst>
                <a:ext uri="{FF2B5EF4-FFF2-40B4-BE49-F238E27FC236}">
                  <a16:creationId xmlns:a16="http://schemas.microsoft.com/office/drawing/2014/main" id="{78E511A5-9C72-22CE-61DD-F420FEDF9055}"/>
                </a:ext>
              </a:extLst>
            </p:cNvPr>
            <p:cNvSpPr/>
            <p:nvPr/>
          </p:nvSpPr>
          <p:spPr>
            <a:xfrm>
              <a:off x="775463" y="3162151"/>
              <a:ext cx="1302028" cy="1302026"/>
            </a:xfrm>
            <a:prstGeom prst="ellipse">
              <a:avLst/>
            </a:prstGeom>
            <a:grpFill/>
            <a:ln w="19050">
              <a:solidFill>
                <a:srgbClr val="5D307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69B6F6-7028-33B1-390C-C4C8A23BE141}"/>
              </a:ext>
            </a:extLst>
          </p:cNvPr>
          <p:cNvGrpSpPr/>
          <p:nvPr/>
        </p:nvGrpSpPr>
        <p:grpSpPr>
          <a:xfrm>
            <a:off x="2077491" y="2881799"/>
            <a:ext cx="2285681" cy="1734393"/>
            <a:chOff x="2077491" y="2945967"/>
            <a:chExt cx="2285681" cy="1734393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D9B04DA-569B-FF98-3946-40D49C49156D}"/>
                </a:ext>
              </a:extLst>
            </p:cNvPr>
            <p:cNvCxnSpPr/>
            <p:nvPr/>
          </p:nvCxnSpPr>
          <p:spPr>
            <a:xfrm flipH="1">
              <a:off x="2077491" y="3813164"/>
              <a:ext cx="55105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67F6E76-04D6-E3DF-1811-D54AF534B502}"/>
                </a:ext>
              </a:extLst>
            </p:cNvPr>
            <p:cNvGrpSpPr/>
            <p:nvPr/>
          </p:nvGrpSpPr>
          <p:grpSpPr>
            <a:xfrm>
              <a:off x="2628779" y="2945967"/>
              <a:ext cx="1734393" cy="1734393"/>
              <a:chOff x="2628779" y="2945967"/>
              <a:chExt cx="1734393" cy="1734393"/>
            </a:xfrm>
          </p:grpSpPr>
          <p:sp>
            <p:nvSpPr>
              <p:cNvPr id="22" name="ïšļiḓê">
                <a:extLst>
                  <a:ext uri="{FF2B5EF4-FFF2-40B4-BE49-F238E27FC236}">
                    <a16:creationId xmlns:a16="http://schemas.microsoft.com/office/drawing/2014/main" id="{1138CB32-5D1E-A58E-12C3-FE24877D34E5}"/>
                  </a:ext>
                </a:extLst>
              </p:cNvPr>
              <p:cNvSpPr/>
              <p:nvPr/>
            </p:nvSpPr>
            <p:spPr>
              <a:xfrm>
                <a:off x="2762238" y="3079426"/>
                <a:ext cx="1467476" cy="1467476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23" name="îşļíďê">
                <a:extLst>
                  <a:ext uri="{FF2B5EF4-FFF2-40B4-BE49-F238E27FC236}">
                    <a16:creationId xmlns:a16="http://schemas.microsoft.com/office/drawing/2014/main" id="{4B06D546-E1E5-2466-BCEF-4F76F839EB34}"/>
                  </a:ext>
                </a:extLst>
              </p:cNvPr>
              <p:cNvSpPr/>
              <p:nvPr/>
            </p:nvSpPr>
            <p:spPr>
              <a:xfrm>
                <a:off x="2628779" y="2945967"/>
                <a:ext cx="1734393" cy="1734393"/>
              </a:xfrm>
              <a:prstGeom prst="ellipse">
                <a:avLst/>
              </a:prstGeom>
              <a:noFill/>
              <a:ln w="22225" cap="rnd">
                <a:solidFill>
                  <a:srgbClr val="783FA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pic>
            <p:nvPicPr>
              <p:cNvPr id="24" name="图片 2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94D2699B-0D1C-8241-258B-F71011DFC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419" y="3481514"/>
                <a:ext cx="612000" cy="612000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891B296-FDEE-6D5C-BB7A-E9025CE8670D}"/>
              </a:ext>
            </a:extLst>
          </p:cNvPr>
          <p:cNvGrpSpPr/>
          <p:nvPr/>
        </p:nvGrpSpPr>
        <p:grpSpPr>
          <a:xfrm>
            <a:off x="7278004" y="2881799"/>
            <a:ext cx="2285449" cy="1734393"/>
            <a:chOff x="7278004" y="2945967"/>
            <a:chExt cx="2285449" cy="1734393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17BB026-C2A8-4278-8002-E77FD5CE6BD8}"/>
                </a:ext>
              </a:extLst>
            </p:cNvPr>
            <p:cNvCxnSpPr/>
            <p:nvPr/>
          </p:nvCxnSpPr>
          <p:spPr>
            <a:xfrm flipH="1">
              <a:off x="7278004" y="3813164"/>
              <a:ext cx="55105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E73FB4C-865F-8806-ADD5-B89DE1A3BCFA}"/>
                </a:ext>
              </a:extLst>
            </p:cNvPr>
            <p:cNvGrpSpPr/>
            <p:nvPr/>
          </p:nvGrpSpPr>
          <p:grpSpPr>
            <a:xfrm>
              <a:off x="7829060" y="2945967"/>
              <a:ext cx="1734393" cy="1734393"/>
              <a:chOff x="7829060" y="2945967"/>
              <a:chExt cx="1734393" cy="1734393"/>
            </a:xfrm>
          </p:grpSpPr>
          <p:sp>
            <p:nvSpPr>
              <p:cNvPr id="33" name="ïṡḷîďê">
                <a:extLst>
                  <a:ext uri="{FF2B5EF4-FFF2-40B4-BE49-F238E27FC236}">
                    <a16:creationId xmlns:a16="http://schemas.microsoft.com/office/drawing/2014/main" id="{4FF82BD1-506C-A878-EB61-D5C55B97A33A}"/>
                  </a:ext>
                </a:extLst>
              </p:cNvPr>
              <p:cNvSpPr/>
              <p:nvPr/>
            </p:nvSpPr>
            <p:spPr>
              <a:xfrm>
                <a:off x="7962519" y="3079426"/>
                <a:ext cx="1467476" cy="14674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34" name="îṥ1iďé">
                <a:extLst>
                  <a:ext uri="{FF2B5EF4-FFF2-40B4-BE49-F238E27FC236}">
                    <a16:creationId xmlns:a16="http://schemas.microsoft.com/office/drawing/2014/main" id="{7B7AF656-8984-257B-58C2-E743334AF85E}"/>
                  </a:ext>
                </a:extLst>
              </p:cNvPr>
              <p:cNvSpPr/>
              <p:nvPr/>
            </p:nvSpPr>
            <p:spPr>
              <a:xfrm>
                <a:off x="7829060" y="2945967"/>
                <a:ext cx="1734393" cy="1734393"/>
              </a:xfrm>
              <a:prstGeom prst="ellipse">
                <a:avLst/>
              </a:prstGeom>
              <a:noFill/>
              <a:ln w="22225" cap="rnd">
                <a:solidFill>
                  <a:srgbClr val="783FA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59D7A0B4-CCCD-F205-45D7-BBF208315A63}"/>
              </a:ext>
            </a:extLst>
          </p:cNvPr>
          <p:cNvCxnSpPr/>
          <p:nvPr/>
        </p:nvCxnSpPr>
        <p:spPr>
          <a:xfrm flipH="1">
            <a:off x="4363173" y="3748996"/>
            <a:ext cx="55105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图片 73">
            <a:hlinkClick r:id="rId4" action="ppaction://hlinksldjump"/>
            <a:extLst>
              <a:ext uri="{FF2B5EF4-FFF2-40B4-BE49-F238E27FC236}">
                <a16:creationId xmlns:a16="http://schemas.microsoft.com/office/drawing/2014/main" id="{C31D4FE6-937B-12FB-B547-ED6660983B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10" y="3493399"/>
            <a:ext cx="505544" cy="505544"/>
          </a:xfrm>
          <a:prstGeom prst="rect">
            <a:avLst/>
          </a:prstGeom>
          <a:solidFill>
            <a:srgbClr val="1C6299"/>
          </a:solidFill>
        </p:spPr>
      </p:pic>
      <p:pic>
        <p:nvPicPr>
          <p:cNvPr id="75" name="图片 74">
            <a:hlinkClick r:id="rId6" action="ppaction://hlinksldjump"/>
            <a:extLst>
              <a:ext uri="{FF2B5EF4-FFF2-40B4-BE49-F238E27FC236}">
                <a16:creationId xmlns:a16="http://schemas.microsoft.com/office/drawing/2014/main" id="{04BD1D23-EB75-C4FA-1119-D76DB48A7B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58" y="3445814"/>
            <a:ext cx="666750" cy="666750"/>
          </a:xfrm>
          <a:prstGeom prst="rect">
            <a:avLst/>
          </a:prstGeom>
          <a:solidFill>
            <a:srgbClr val="1B6298"/>
          </a:solidFill>
        </p:spPr>
      </p:pic>
      <p:pic>
        <p:nvPicPr>
          <p:cNvPr id="76" name="图片 75">
            <a:hlinkClick r:id="rId8" action="ppaction://hlinksldjump"/>
            <a:extLst>
              <a:ext uri="{FF2B5EF4-FFF2-40B4-BE49-F238E27FC236}">
                <a16:creationId xmlns:a16="http://schemas.microsoft.com/office/drawing/2014/main" id="{742568E8-863D-76E5-AE0B-964064055B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115" y="3435345"/>
            <a:ext cx="652673" cy="652673"/>
          </a:xfrm>
          <a:prstGeom prst="rect">
            <a:avLst/>
          </a:prstGeom>
        </p:spPr>
      </p:pic>
      <p:grpSp>
        <p:nvGrpSpPr>
          <p:cNvPr id="77" name="组合 76">
            <a:extLst>
              <a:ext uri="{FF2B5EF4-FFF2-40B4-BE49-F238E27FC236}">
                <a16:creationId xmlns:a16="http://schemas.microsoft.com/office/drawing/2014/main" id="{A4F7FEEB-04A1-5D81-979E-8CEDBFD984D6}"/>
              </a:ext>
            </a:extLst>
          </p:cNvPr>
          <p:cNvGrpSpPr/>
          <p:nvPr/>
        </p:nvGrpSpPr>
        <p:grpSpPr>
          <a:xfrm>
            <a:off x="4960450" y="2641712"/>
            <a:ext cx="2226515" cy="2208918"/>
            <a:chOff x="4087615" y="3527783"/>
            <a:chExt cx="721885" cy="721885"/>
          </a:xfrm>
          <a:solidFill>
            <a:srgbClr val="1C6299"/>
          </a:solidFill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1318C14-B26F-736B-3B32-9D5D907202FA}"/>
                </a:ext>
              </a:extLst>
            </p:cNvPr>
            <p:cNvSpPr/>
            <p:nvPr/>
          </p:nvSpPr>
          <p:spPr>
            <a:xfrm>
              <a:off x="4087615" y="3527783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9" name="图片 78">
              <a:hlinkClick r:id="rId10" action="ppaction://hlinksldjump"/>
              <a:extLst>
                <a:ext uri="{FF2B5EF4-FFF2-40B4-BE49-F238E27FC236}">
                  <a16:creationId xmlns:a16="http://schemas.microsoft.com/office/drawing/2014/main" id="{3A394E71-8B1A-7690-0C4C-B5C7E69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599" y="3687265"/>
              <a:ext cx="396000" cy="396000"/>
            </a:xfrm>
            <a:prstGeom prst="rect">
              <a:avLst/>
            </a:prstGeom>
            <a:grpFill/>
          </p:spPr>
        </p:pic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67E9EAF5-2240-42F1-6677-CBC502CC0967}"/>
              </a:ext>
            </a:extLst>
          </p:cNvPr>
          <p:cNvSpPr txBox="1"/>
          <p:nvPr/>
        </p:nvSpPr>
        <p:spPr>
          <a:xfrm>
            <a:off x="648252" y="2464455"/>
            <a:ext cx="1556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图书管理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A3CC66A-25FF-D47B-30B2-BFF7C3A2C89A}"/>
              </a:ext>
            </a:extLst>
          </p:cNvPr>
          <p:cNvSpPr txBox="1"/>
          <p:nvPr/>
        </p:nvSpPr>
        <p:spPr>
          <a:xfrm>
            <a:off x="9917936" y="2464455"/>
            <a:ext cx="1734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借阅与统计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1399EE5-972C-0086-73B8-523FC55EEA5F}"/>
              </a:ext>
            </a:extLst>
          </p:cNvPr>
          <p:cNvSpPr txBox="1"/>
          <p:nvPr/>
        </p:nvSpPr>
        <p:spPr>
          <a:xfrm>
            <a:off x="5295483" y="1939698"/>
            <a:ext cx="1556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FF8564F-6786-20E5-C603-D049132EEF98}"/>
              </a:ext>
            </a:extLst>
          </p:cNvPr>
          <p:cNvSpPr txBox="1"/>
          <p:nvPr/>
        </p:nvSpPr>
        <p:spPr>
          <a:xfrm>
            <a:off x="2635793" y="2215929"/>
            <a:ext cx="1763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用户与认证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8D333AA-FA59-7FC9-83E2-061E127A58EB}"/>
              </a:ext>
            </a:extLst>
          </p:cNvPr>
          <p:cNvSpPr txBox="1"/>
          <p:nvPr/>
        </p:nvSpPr>
        <p:spPr>
          <a:xfrm>
            <a:off x="7918032" y="2201433"/>
            <a:ext cx="1556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037D481-3034-07E2-B56C-352ADE1B7055}"/>
              </a:ext>
            </a:extLst>
          </p:cNvPr>
          <p:cNvSpPr txBox="1"/>
          <p:nvPr/>
        </p:nvSpPr>
        <p:spPr>
          <a:xfrm>
            <a:off x="4772561" y="603041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点击图标进行跳跃</a:t>
            </a:r>
          </a:p>
        </p:txBody>
      </p:sp>
    </p:spTree>
    <p:extLst>
      <p:ext uri="{BB962C8B-B14F-4D97-AF65-F5344CB8AC3E}">
        <p14:creationId xmlns:p14="http://schemas.microsoft.com/office/powerpoint/2010/main" val="42026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A7E06-3AB0-7191-B83B-4D7F8194D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7A3FAC1E-12C8-9A54-683E-B92ADCC9F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62" y="70518"/>
            <a:ext cx="3642988" cy="2726568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7455B0AE-A672-352D-6B65-5B0AB5977C11}"/>
              </a:ext>
            </a:extLst>
          </p:cNvPr>
          <p:cNvSpPr txBox="1"/>
          <p:nvPr/>
        </p:nvSpPr>
        <p:spPr>
          <a:xfrm>
            <a:off x="7973965" y="343949"/>
            <a:ext cx="41379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BookController</a:t>
            </a:r>
            <a:r>
              <a:rPr lang="zh-CN" altLang="en-US" b="1" dirty="0"/>
              <a:t> 分页检索</a:t>
            </a:r>
            <a:endParaRPr lang="en-US" altLang="zh-CN" b="1" dirty="0"/>
          </a:p>
          <a:p>
            <a:endParaRPr lang="zh-CN" altLang="en-US" dirty="0"/>
          </a:p>
          <a:p>
            <a:r>
              <a:rPr lang="zh-CN" altLang="en-US" b="1" dirty="0"/>
              <a:t>多维检索</a:t>
            </a:r>
            <a:r>
              <a:rPr lang="zh-CN" altLang="en-US" dirty="0"/>
              <a:t>：支持 标题 </a:t>
            </a:r>
            <a:r>
              <a:rPr lang="en-US" altLang="zh-CN" dirty="0"/>
              <a:t>/ </a:t>
            </a:r>
            <a:r>
              <a:rPr lang="zh-CN" altLang="en-US" dirty="0"/>
              <a:t>作者 </a:t>
            </a:r>
            <a:r>
              <a:rPr lang="en-US" altLang="zh-CN" dirty="0"/>
              <a:t>/ ISBN </a:t>
            </a:r>
            <a:r>
              <a:rPr lang="zh-CN" altLang="en-US" dirty="0"/>
              <a:t>的多字段模糊匹配与组合查询。</a:t>
            </a:r>
          </a:p>
          <a:p>
            <a:r>
              <a:rPr lang="zh-CN" altLang="en-US" b="1" dirty="0"/>
              <a:t>数据展现</a:t>
            </a:r>
            <a:r>
              <a:rPr lang="zh-CN" altLang="en-US" dirty="0"/>
              <a:t>：采用 </a:t>
            </a:r>
            <a:r>
              <a:rPr lang="en-US" altLang="zh-CN" dirty="0" err="1"/>
              <a:t>BookBriefVO</a:t>
            </a:r>
            <a:r>
              <a:rPr lang="zh-CN" altLang="en-US" dirty="0"/>
              <a:t> 进行列表展示，默认按入库时间倒序排列；底层自动过滤逻辑删除数据 </a:t>
            </a:r>
            <a:r>
              <a:rPr lang="en-US" altLang="zh-CN" dirty="0"/>
              <a:t>(</a:t>
            </a:r>
            <a:r>
              <a:rPr lang="en-US" altLang="zh-CN" dirty="0" err="1"/>
              <a:t>is_deleted</a:t>
            </a:r>
            <a:r>
              <a:rPr lang="en-US" altLang="zh-CN" dirty="0"/>
              <a:t>=0)</a:t>
            </a:r>
            <a:r>
              <a:rPr lang="zh-CN" altLang="en-US" dirty="0"/>
              <a:t>，确保存量资源有效性。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F2C221-1546-17E6-F69B-B17A71D78E66}"/>
              </a:ext>
            </a:extLst>
          </p:cNvPr>
          <p:cNvSpPr txBox="1"/>
          <p:nvPr/>
        </p:nvSpPr>
        <p:spPr>
          <a:xfrm>
            <a:off x="8151897" y="4818896"/>
            <a:ext cx="30348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本页为支持标题、作者、ISBN三字段模糊组合的</a:t>
            </a:r>
            <a:r>
              <a:rPr lang="zh-CN" altLang="en-US" b="1" dirty="0">
                <a:solidFill>
                  <a:srgbClr val="FF0000"/>
                </a:solidFill>
              </a:rPr>
              <a:t>分页搜索功能</a:t>
            </a:r>
            <a:r>
              <a:rPr lang="zh-CN" altLang="en-US" dirty="0"/>
              <a:t>的后端接口展示和前端页面实际效果展示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76CEB4-7DD1-0602-69B8-5E65F0A52B99}"/>
              </a:ext>
            </a:extLst>
          </p:cNvPr>
          <p:cNvSpPr txBox="1"/>
          <p:nvPr/>
        </p:nvSpPr>
        <p:spPr>
          <a:xfrm>
            <a:off x="1139848" y="6446373"/>
            <a:ext cx="6227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条件查询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AD5159-9D9B-D1B7-A12F-606A6B05FD84}"/>
              </a:ext>
            </a:extLst>
          </p:cNvPr>
          <p:cNvSpPr txBox="1"/>
          <p:nvPr/>
        </p:nvSpPr>
        <p:spPr>
          <a:xfrm>
            <a:off x="5651149" y="6446373"/>
            <a:ext cx="6227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全部查询</a:t>
            </a:r>
          </a:p>
        </p:txBody>
      </p:sp>
      <p:pic>
        <p:nvPicPr>
          <p:cNvPr id="21" name="图片 2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75D57FB-C786-28E5-CEE9-5D877D6FB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"/>
            <a:ext cx="3959518" cy="3109713"/>
          </a:xfrm>
          <a:prstGeom prst="rect">
            <a:avLst/>
          </a:prstGeom>
        </p:spPr>
      </p:pic>
      <p:pic>
        <p:nvPicPr>
          <p:cNvPr id="25" name="图片 24" descr="图形用户界面&#10;&#10;AI 生成的内容可能不正确。">
            <a:extLst>
              <a:ext uri="{FF2B5EF4-FFF2-40B4-BE49-F238E27FC236}">
                <a16:creationId xmlns:a16="http://schemas.microsoft.com/office/drawing/2014/main" id="{7FF89A5B-CCC7-71F5-E88E-7A354838E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74" y="2460209"/>
            <a:ext cx="3295421" cy="3986164"/>
          </a:xfrm>
          <a:prstGeom prst="rect">
            <a:avLst/>
          </a:prstGeom>
        </p:spPr>
      </p:pic>
      <p:pic>
        <p:nvPicPr>
          <p:cNvPr id="27" name="图片 2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78F4A76A-2FD4-3666-D3BC-E1F47CC84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269" y="2652273"/>
            <a:ext cx="3295421" cy="37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B0577-1383-81DF-2479-20185D8C7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>
            <a:extLst>
              <a:ext uri="{FF2B5EF4-FFF2-40B4-BE49-F238E27FC236}">
                <a16:creationId xmlns:a16="http://schemas.microsoft.com/office/drawing/2014/main" id="{2717AFB5-599F-A809-A792-22ECAA909347}"/>
              </a:ext>
            </a:extLst>
          </p:cNvPr>
          <p:cNvSpPr txBox="1"/>
          <p:nvPr/>
        </p:nvSpPr>
        <p:spPr>
          <a:xfrm>
            <a:off x="6186409" y="5951838"/>
            <a:ext cx="5441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本页为基于Review平均评分自动计算</a:t>
            </a:r>
            <a:r>
              <a:rPr lang="zh-CN" altLang="en-US" b="1" dirty="0">
                <a:solidFill>
                  <a:srgbClr val="FF0000"/>
                </a:solidFill>
              </a:rPr>
              <a:t>“口碑TOP10”</a:t>
            </a:r>
            <a:r>
              <a:rPr lang="zh-CN" altLang="en-US" dirty="0"/>
              <a:t>的前端实际效果展示和后端的接口展示</a:t>
            </a:r>
          </a:p>
        </p:txBody>
      </p:sp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2CF00F4B-28F1-B7CF-ABEB-2D9818EE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210" y="107999"/>
            <a:ext cx="4132996" cy="4153546"/>
          </a:xfrm>
          <a:prstGeom prst="rect">
            <a:avLst/>
          </a:prstGeom>
        </p:spPr>
      </p:pic>
      <p:pic>
        <p:nvPicPr>
          <p:cNvPr id="9" name="图片 8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0442F0C9-AE21-B439-B3BA-7E0BCD5AC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94792" cy="44867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9E7F2AF-8F88-9FD9-F91F-071528A6D6C9}"/>
              </a:ext>
            </a:extLst>
          </p:cNvPr>
          <p:cNvSpPr txBox="1"/>
          <p:nvPr/>
        </p:nvSpPr>
        <p:spPr>
          <a:xfrm>
            <a:off x="215625" y="4710304"/>
            <a:ext cx="6094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动态评价体系</a:t>
            </a:r>
            <a:r>
              <a:rPr lang="zh-CN" altLang="en-US" dirty="0"/>
              <a:t>：基于 </a:t>
            </a:r>
            <a:r>
              <a:rPr lang="en-US" altLang="zh-CN" dirty="0"/>
              <a:t>Review</a:t>
            </a:r>
            <a:r>
              <a:rPr lang="zh-CN" altLang="en-US" dirty="0"/>
              <a:t> 模块实时聚合计算“口碑 </a:t>
            </a:r>
            <a:r>
              <a:rPr lang="en-US" altLang="zh-CN" dirty="0"/>
              <a:t>TOP10”</a:t>
            </a:r>
            <a:r>
              <a:rPr lang="zh-CN" altLang="en-US" dirty="0"/>
              <a:t>；在 </a:t>
            </a:r>
            <a:r>
              <a:rPr lang="en-US" altLang="zh-CN" dirty="0" err="1"/>
              <a:t>BookDetailVO</a:t>
            </a:r>
            <a:r>
              <a:rPr lang="zh-CN" altLang="en-US" dirty="0"/>
              <a:t> 中注入动态评分，通过算法辅助读者发现高质图书。</a:t>
            </a:r>
          </a:p>
        </p:txBody>
      </p:sp>
    </p:spTree>
    <p:extLst>
      <p:ext uri="{BB962C8B-B14F-4D97-AF65-F5344CB8AC3E}">
        <p14:creationId xmlns:p14="http://schemas.microsoft.com/office/powerpoint/2010/main" val="3333362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AE353-3007-EF13-EC7D-91383E800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A4A875-B68B-FB49-A31A-EFA16CE9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0439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1AC9EC-C495-4AFD-8E08-BD0360D56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440" y="0"/>
            <a:ext cx="806172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DCDB54-F470-CDF1-D00B-004AE14E5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39" y="-5304833"/>
            <a:ext cx="7142857" cy="466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393E09-D9E5-3F2C-124B-534F78F83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58" y="8134331"/>
            <a:ext cx="773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8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6417-204F-DF4D-BB38-B375342E9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6242D3-6D47-21D3-6AE9-982C5A80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1908" y="0"/>
            <a:ext cx="790439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E3E2A5-39B5-1AAE-CA65-C4280394E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71" y="0"/>
            <a:ext cx="806172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EF6B53-100A-5A84-29E1-7B377363C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39" y="-5304833"/>
            <a:ext cx="7142857" cy="466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87B55C-3D2F-CB3B-D388-19EC5FB40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58" y="8134331"/>
            <a:ext cx="773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BA3F-C443-45C9-374F-2F23F216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E474D8E-D1EC-A4BC-9320-016DBAAE3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1908" y="0"/>
            <a:ext cx="790439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A785A5-8277-8C7C-A51F-F61FF4BB1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779" y="0"/>
            <a:ext cx="806172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0943D2-73D0-35AA-BCFE-E1998F01E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71" y="0"/>
            <a:ext cx="7142857" cy="466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A859FE-CBD5-DAC8-D6F6-D12AC345E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58" y="8134331"/>
            <a:ext cx="773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1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12397-9132-1575-5EC9-E4EFF9E0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BFFF17-32FF-18E0-B40C-3BCAAF091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1908" y="0"/>
            <a:ext cx="790439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07EDC8-4F78-D4A9-3820-792E0FED7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779" y="0"/>
            <a:ext cx="806172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D486AC-0133-16C1-EB6A-0689EB1D5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49" y="-6049108"/>
            <a:ext cx="7142857" cy="466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2EB62B-B49D-77E6-D654-F13F1C5FD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56" y="0"/>
            <a:ext cx="773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97847" y="921863"/>
            <a:ext cx="11741149" cy="5893427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85242" y="1134978"/>
            <a:ext cx="1554480" cy="897696"/>
            <a:chOff x="5576876" y="540040"/>
            <a:chExt cx="1554480" cy="897696"/>
          </a:xfrm>
        </p:grpSpPr>
        <p:sp>
          <p:nvSpPr>
            <p:cNvPr id="18" name="文本框 17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C6299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76876" y="977361"/>
              <a:ext cx="1554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技术架构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789084" y="1134978"/>
            <a:ext cx="4066540" cy="1267266"/>
            <a:chOff x="8704421" y="540040"/>
            <a:chExt cx="4066540" cy="1267266"/>
          </a:xfrm>
        </p:grpSpPr>
        <p:sp>
          <p:nvSpPr>
            <p:cNvPr id="22" name="文本框 21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C6299"/>
                      </a:gs>
                      <a:gs pos="97403">
                        <a:srgbClr val="5C307D">
                          <a:alpha val="0"/>
                        </a:srgbClr>
                      </a:gs>
                      <a:gs pos="97000">
                        <a:schemeClr val="bg1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97403">
                      <a:srgbClr val="5C307D">
                        <a:alpha val="0"/>
                      </a:srgbClr>
                    </a:gs>
                    <a:gs pos="97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04421" y="977361"/>
              <a:ext cx="406654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spc="30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构建</a:t>
              </a:r>
              <a:r>
                <a:rPr lang="en-US" altLang="zh-CN" sz="2400" b="1" spc="30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mybatis</a:t>
              </a:r>
              <a:r>
                <a:rPr lang="zh-CN" altLang="en-US" sz="2400" b="1" spc="30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的环境依赖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85242" y="2530563"/>
            <a:ext cx="2583180" cy="1236724"/>
            <a:chOff x="5576876" y="2230747"/>
            <a:chExt cx="2583180" cy="1236724"/>
          </a:xfrm>
        </p:grpSpPr>
        <p:sp>
          <p:nvSpPr>
            <p:cNvPr id="26" name="文本框 25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9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76876" y="2637526"/>
              <a:ext cx="258318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spc="30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sym typeface="+mn-ea"/>
                </a:rPr>
                <a:t>构建数据库</a:t>
              </a:r>
              <a:r>
                <a:rPr lang="zh-CN" altLang="en-US" sz="2400" b="1" spc="30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文件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789084" y="2481706"/>
            <a:ext cx="2954655" cy="868444"/>
            <a:chOff x="8704421" y="2230747"/>
            <a:chExt cx="2954655" cy="868444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2230747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704421" y="2637526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spc="30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sym typeface="+mn-ea"/>
                </a:rPr>
                <a:t>功能的实现及展示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7933" y="870126"/>
            <a:ext cx="1601400" cy="5445722"/>
            <a:chOff x="457933" y="870126"/>
            <a:chExt cx="1601400" cy="5445722"/>
          </a:xfrm>
        </p:grpSpPr>
        <p:sp>
          <p:nvSpPr>
            <p:cNvPr id="37" name="文本框 36"/>
            <p:cNvSpPr txBox="1"/>
            <p:nvPr/>
          </p:nvSpPr>
          <p:spPr>
            <a:xfrm rot="16200000">
              <a:off x="-1541653" y="2869712"/>
              <a:ext cx="54457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1" i="0" u="none" strike="noStrike" kern="1200" cap="none" spc="5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Contents</a:t>
              </a:r>
              <a:r>
                <a:rPr kumimoji="0" lang="en-US" altLang="zh-CN" sz="8800" b="1" i="0" u="none" strike="noStrike" kern="1200" cap="none" spc="5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.</a:t>
              </a:r>
              <a:endParaRPr kumimoji="0" lang="zh-CN" altLang="en-US" sz="8800" b="1" i="0" u="none" strike="noStrike" kern="1200" cap="none" spc="5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20669" y="5117804"/>
              <a:ext cx="738664" cy="116955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60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目录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718598" y="6315848"/>
            <a:ext cx="1052654" cy="108000"/>
            <a:chOff x="10467218" y="6126091"/>
            <a:chExt cx="1052654" cy="108000"/>
          </a:xfrm>
          <a:gradFill>
            <a:gsLst>
              <a:gs pos="0">
                <a:srgbClr val="1C6299"/>
              </a:gs>
              <a:gs pos="100000">
                <a:srgbClr val="5C307D">
                  <a:alpha val="40000"/>
                </a:srgbClr>
              </a:gs>
            </a:gsLst>
            <a:lin ang="0" scaled="0"/>
          </a:gradFill>
        </p:grpSpPr>
        <p:sp>
          <p:nvSpPr>
            <p:cNvPr id="40" name="椭圆 3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07" y="3968535"/>
            <a:ext cx="2826118" cy="1884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289" y="-870101"/>
            <a:ext cx="3140616" cy="2903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3098C-331A-0255-7BFD-EDF37625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5B107FB-930C-E5E3-4BD1-BB3FE7156C22}"/>
              </a:ext>
            </a:extLst>
          </p:cNvPr>
          <p:cNvSpPr txBox="1"/>
          <p:nvPr/>
        </p:nvSpPr>
        <p:spPr>
          <a:xfrm>
            <a:off x="7162850" y="72049"/>
            <a:ext cx="44686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AdminBookController提供创建、更新、批量删除、库存维护四大原子接口：</a:t>
            </a:r>
            <a:endParaRPr lang="en-US" altLang="zh-CN" dirty="0"/>
          </a:p>
          <a:p>
            <a:r>
              <a:rPr lang="zh-CN" altLang="en-US" b="1" dirty="0"/>
              <a:t>新增</a:t>
            </a:r>
            <a:r>
              <a:rPr lang="zh-CN" altLang="en-US" dirty="0"/>
              <a:t>：自动同步 </a:t>
            </a:r>
            <a:r>
              <a:rPr lang="en-US" altLang="zh-CN" dirty="0" err="1"/>
              <a:t>TotalStock</a:t>
            </a:r>
            <a:r>
              <a:rPr lang="zh-CN" altLang="en-US" dirty="0"/>
              <a:t> 至 </a:t>
            </a:r>
            <a:r>
              <a:rPr lang="en-US" altLang="zh-CN" dirty="0" err="1"/>
              <a:t>AvailableStock</a:t>
            </a:r>
            <a:r>
              <a:rPr lang="zh-CN" altLang="en-US" dirty="0"/>
              <a:t>，初始化借阅状态。</a:t>
            </a:r>
          </a:p>
          <a:p>
            <a:r>
              <a:rPr lang="zh-CN" altLang="en-US" b="1" dirty="0"/>
              <a:t>更新</a:t>
            </a:r>
            <a:r>
              <a:rPr lang="zh-CN" altLang="en-US" dirty="0"/>
              <a:t>：采用</a:t>
            </a:r>
            <a:r>
              <a:rPr lang="zh-CN" altLang="en-US" b="1" dirty="0"/>
              <a:t>增量计算策略</a:t>
            </a:r>
            <a:r>
              <a:rPr lang="zh-CN" altLang="en-US" dirty="0"/>
              <a:t>，根据总库存差值动态调整可用库存，确保存量数据准确；同时通过 </a:t>
            </a:r>
            <a:r>
              <a:rPr lang="en-US" altLang="zh-CN" dirty="0"/>
              <a:t>DTO </a:t>
            </a:r>
            <a:r>
              <a:rPr lang="zh-CN" altLang="en-US" dirty="0"/>
              <a:t>转换保护 </a:t>
            </a:r>
            <a:r>
              <a:rPr lang="en-US" altLang="zh-CN" dirty="0" err="1"/>
              <a:t>CreateTime</a:t>
            </a:r>
            <a:r>
              <a:rPr lang="zh-CN" altLang="en-US" dirty="0"/>
              <a:t> 等审计字段不可变。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CE937470-2624-A87A-BEE7-C297F104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" y="34387"/>
            <a:ext cx="5633634" cy="4216453"/>
          </a:xfrm>
          <a:prstGeom prst="rect">
            <a:avLst/>
          </a:prstGeom>
        </p:spPr>
      </p:pic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CE8E135-D2BA-DDEC-BB95-9CD25295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9" y="3167649"/>
            <a:ext cx="5248155" cy="3471779"/>
          </a:xfrm>
          <a:prstGeom prst="rect">
            <a:avLst/>
          </a:prstGeom>
        </p:spPr>
      </p:pic>
      <p:pic>
        <p:nvPicPr>
          <p:cNvPr id="10" name="图片 9" descr="图形用户界面, 文本&#10;&#10;AI 生成的内容可能不正确。">
            <a:extLst>
              <a:ext uri="{FF2B5EF4-FFF2-40B4-BE49-F238E27FC236}">
                <a16:creationId xmlns:a16="http://schemas.microsoft.com/office/drawing/2014/main" id="{B66A4E02-4790-7CE0-8657-D096EB9B1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512" y="3205847"/>
            <a:ext cx="4565645" cy="35928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9DA86DB-6356-C2C5-25F5-3AEC6D253251}"/>
              </a:ext>
            </a:extLst>
          </p:cNvPr>
          <p:cNvSpPr txBox="1"/>
          <p:nvPr/>
        </p:nvSpPr>
        <p:spPr>
          <a:xfrm>
            <a:off x="9898251" y="4147176"/>
            <a:ext cx="2293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本页为管理端</a:t>
            </a:r>
            <a:r>
              <a:rPr lang="zh-CN" altLang="en-US" b="1" dirty="0">
                <a:solidFill>
                  <a:srgbClr val="FF0000"/>
                </a:solidFill>
              </a:rPr>
              <a:t>新增图书</a:t>
            </a:r>
            <a:r>
              <a:rPr lang="zh-CN" altLang="en-US" dirty="0"/>
              <a:t>的前端和后端接口的实际效果演示</a:t>
            </a:r>
          </a:p>
        </p:txBody>
      </p:sp>
    </p:spTree>
    <p:extLst>
      <p:ext uri="{BB962C8B-B14F-4D97-AF65-F5344CB8AC3E}">
        <p14:creationId xmlns:p14="http://schemas.microsoft.com/office/powerpoint/2010/main" val="368324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D1C25-197E-1F27-E9A4-A32100733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E0085AB0-53F0-EA11-0AF0-31136CE9C7D1}"/>
              </a:ext>
            </a:extLst>
          </p:cNvPr>
          <p:cNvSpPr txBox="1"/>
          <p:nvPr/>
        </p:nvSpPr>
        <p:spPr>
          <a:xfrm>
            <a:off x="5021450" y="5162224"/>
            <a:ext cx="18365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本页为管理端</a:t>
            </a:r>
            <a:r>
              <a:rPr lang="zh-CN" altLang="en-US" b="1" dirty="0">
                <a:solidFill>
                  <a:srgbClr val="FF0000"/>
                </a:solidFill>
              </a:rPr>
              <a:t>删去</a:t>
            </a:r>
            <a:r>
              <a:rPr lang="zh-CN" altLang="en-US" dirty="0"/>
              <a:t>图书的前端和后端接口的实际效果演示</a:t>
            </a:r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734DE4D3-EA1C-DB23-26CB-84933D73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" y="0"/>
            <a:ext cx="5415240" cy="4052998"/>
          </a:xfrm>
          <a:prstGeom prst="rect">
            <a:avLst/>
          </a:prstGeom>
        </p:spPr>
      </p:pic>
      <p:pic>
        <p:nvPicPr>
          <p:cNvPr id="13" name="图片 1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893F6482-7325-2BE8-E97E-0F5C2441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907" y="3968696"/>
            <a:ext cx="5092358" cy="2889304"/>
          </a:xfrm>
          <a:prstGeom prst="rect">
            <a:avLst/>
          </a:prstGeom>
        </p:spPr>
      </p:pic>
      <p:pic>
        <p:nvPicPr>
          <p:cNvPr id="15" name="图片 1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72964402-6BDD-D61E-F440-03908B57D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234" y="0"/>
            <a:ext cx="5570289" cy="416904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3188359-92BF-461C-ACBB-65E6BC30DD0E}"/>
              </a:ext>
            </a:extLst>
          </p:cNvPr>
          <p:cNvSpPr txBox="1"/>
          <p:nvPr/>
        </p:nvSpPr>
        <p:spPr>
          <a:xfrm>
            <a:off x="7118077" y="4303455"/>
            <a:ext cx="39094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软删除机制 </a:t>
            </a:r>
            <a:r>
              <a:rPr lang="zh-CN" altLang="en-US" sz="1600" dirty="0"/>
              <a:t>：摒弃物理删除，采用 </a:t>
            </a:r>
            <a:r>
              <a:rPr lang="en-US" altLang="zh-CN" sz="1600" dirty="0" err="1"/>
              <a:t>is_deleted</a:t>
            </a:r>
            <a:r>
              <a:rPr lang="en-US" altLang="zh-CN" sz="1600" dirty="0"/>
              <a:t> </a:t>
            </a:r>
            <a:r>
              <a:rPr lang="zh-CN" altLang="en-US" sz="1600" dirty="0"/>
              <a:t>标识位实现逻辑删除，保障数据可回溯、可审计，防止误操作带来的不可逆损失。</a:t>
            </a:r>
            <a:endParaRPr lang="en-US" altLang="zh-CN" sz="1600" dirty="0"/>
          </a:p>
          <a:p>
            <a:r>
              <a:rPr lang="zh-CN" altLang="en-US" sz="1600" b="1" dirty="0"/>
              <a:t>高效批处理</a:t>
            </a:r>
            <a:r>
              <a:rPr lang="zh-CN" altLang="en-US" sz="1600" dirty="0"/>
              <a:t>：支持基于 </a:t>
            </a:r>
            <a:r>
              <a:rPr lang="en-US" altLang="zh-CN" sz="1600" dirty="0"/>
              <a:t>ID </a:t>
            </a:r>
            <a:r>
              <a:rPr lang="zh-CN" altLang="en-US" sz="1600" dirty="0"/>
              <a:t>列表的批量失效操作，大幅提升管理员运维效率。</a:t>
            </a:r>
            <a:endParaRPr lang="en-US" altLang="zh-CN" sz="1600" dirty="0"/>
          </a:p>
          <a:p>
            <a:r>
              <a:rPr lang="zh-CN" altLang="en-US" sz="1600" b="1" dirty="0"/>
              <a:t>权限边界防护</a:t>
            </a:r>
            <a:r>
              <a:rPr lang="zh-CN" altLang="en-US" sz="1600" dirty="0"/>
              <a:t>：集成 </a:t>
            </a:r>
            <a:r>
              <a:rPr lang="en-US" altLang="zh-CN" sz="1600" dirty="0" err="1"/>
              <a:t>VerifyUtil.isAdmin</a:t>
            </a:r>
            <a:r>
              <a:rPr lang="en-US" altLang="zh-CN" sz="1600" dirty="0"/>
              <a:t> </a:t>
            </a:r>
            <a:r>
              <a:rPr lang="zh-CN" altLang="en-US" sz="1600" dirty="0"/>
              <a:t>切面拦截器，对所有写操作进行</a:t>
            </a:r>
            <a:r>
              <a:rPr lang="en-US" altLang="zh-CN" sz="1600" dirty="0"/>
              <a:t>RBAC </a:t>
            </a:r>
            <a:r>
              <a:rPr lang="zh-CN" altLang="en-US" sz="1600" dirty="0"/>
              <a:t>越权校验，确保仅授权的管理员账户可调用核心数据接口。</a:t>
            </a:r>
          </a:p>
        </p:txBody>
      </p:sp>
    </p:spTree>
    <p:extLst>
      <p:ext uri="{BB962C8B-B14F-4D97-AF65-F5344CB8AC3E}">
        <p14:creationId xmlns:p14="http://schemas.microsoft.com/office/powerpoint/2010/main" val="56820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DEDFE-D5F2-F3DB-4563-626029CE3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61354D-2239-FE2E-00E3-ABC8AF97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480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D3C2EB-3B99-1934-23CD-6CC00AF36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28" y="7763190"/>
            <a:ext cx="9323809" cy="7142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0F5E67-A5F0-09D0-4EFF-EB9A6F015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17" y="-4795219"/>
            <a:ext cx="4704762" cy="41428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D4B65F-6818-37DD-BC1F-EF7BCC97C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544" y="-337667"/>
            <a:ext cx="9752381" cy="68190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D6386A2-AC52-B5CC-3C20-992D69551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28" y="8477476"/>
            <a:ext cx="8619048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1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939F5-6E6E-B18A-1D81-6AB254F62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2611D-A198-9E72-4E8F-8EFE45DE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4185" y="0"/>
            <a:ext cx="57480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CD40AD-6C50-86B6-8905-891498D13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28" y="7763190"/>
            <a:ext cx="9323809" cy="7142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2A91AD-999D-B4F7-BCC8-897781FD7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17" y="-4795219"/>
            <a:ext cx="4704762" cy="41428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42FA3F-AF27-A263-6A92-0310BD391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19" y="-12372"/>
            <a:ext cx="9752381" cy="68190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A755C10-B8B8-9D1E-181D-AED31698D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28" y="8477476"/>
            <a:ext cx="8619048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E7228-55EB-166C-4AEC-DF2AE75C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BA6CB3-22EE-2A9D-1FA5-D1391CE8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4185" y="0"/>
            <a:ext cx="57480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DCDD05-6069-E773-E6C9-32B4D7300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3247"/>
            <a:ext cx="9323809" cy="7142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8D7B78-83D1-4DA0-73F7-3E5F2ECF1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610"/>
            <a:ext cx="4704762" cy="41428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80FD04-9104-17DA-53B4-290067A75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958" y="-2079"/>
            <a:ext cx="9752381" cy="68190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6BBE834-D9FC-16F4-4FFD-5A3B8787A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97" y="8196104"/>
            <a:ext cx="8619048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0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ED14A-B1DF-E2CF-BD0D-B0C2FFDC7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87ECAD-89CF-4AD9-5D2D-5116206D9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4185" y="0"/>
            <a:ext cx="57480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8BC6C2-E37E-4C6D-7D3A-4508852A9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16" y="10743723"/>
            <a:ext cx="9323809" cy="7142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525FA9-9050-9A61-DE3A-24BE9D4BD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77" y="-6068379"/>
            <a:ext cx="4704762" cy="41428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A49BB0-4A0A-010B-0C65-B87529A9C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958" y="-2079"/>
            <a:ext cx="9752381" cy="68190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10F612-9303-B85B-8A0B-07426CA6A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6619"/>
            <a:ext cx="8619048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4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0DE3A-2A08-01B6-9D20-85035124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左弧形 6">
            <a:hlinkClick r:id="rId2" action="ppaction://hlinksldjump"/>
            <a:extLst>
              <a:ext uri="{FF2B5EF4-FFF2-40B4-BE49-F238E27FC236}">
                <a16:creationId xmlns:a16="http://schemas.microsoft.com/office/drawing/2014/main" id="{0F2F1229-31FA-495F-0FF9-2762D28D5CD9}"/>
              </a:ext>
            </a:extLst>
          </p:cNvPr>
          <p:cNvSpPr/>
          <p:nvPr/>
        </p:nvSpPr>
        <p:spPr>
          <a:xfrm flipH="1" flipV="1">
            <a:off x="5364480" y="2763520"/>
            <a:ext cx="1463040" cy="133096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55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ECD18-F5A4-D8B7-D15D-3505714D4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1826DA7D-1DE6-11E0-36B5-EA26FAEA2321}"/>
              </a:ext>
            </a:extLst>
          </p:cNvPr>
          <p:cNvSpPr txBox="1"/>
          <p:nvPr/>
        </p:nvSpPr>
        <p:spPr>
          <a:xfrm>
            <a:off x="6468240" y="346658"/>
            <a:ext cx="56103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有关登录的鉴权逻辑：</a:t>
            </a:r>
            <a:endParaRPr lang="en-US" altLang="zh-CN" b="1" dirty="0"/>
          </a:p>
          <a:p>
            <a:r>
              <a:rPr lang="zh-CN" altLang="en-US" b="1" dirty="0"/>
              <a:t>凭证安全</a:t>
            </a:r>
            <a:r>
              <a:rPr lang="zh-CN" altLang="en-US" dirty="0"/>
              <a:t>：采用非明文存储策略，敏感字段（密码）经 </a:t>
            </a:r>
            <a:r>
              <a:rPr lang="en-US" altLang="zh-CN" dirty="0"/>
              <a:t>MD5 </a:t>
            </a:r>
            <a:r>
              <a:rPr lang="zh-CN" altLang="en-US" dirty="0"/>
              <a:t>散列处理后落库</a:t>
            </a:r>
          </a:p>
          <a:p>
            <a:r>
              <a:rPr lang="zh-CN" altLang="en-US" b="1" dirty="0"/>
              <a:t>令牌生命周期</a:t>
            </a:r>
            <a:r>
              <a:rPr lang="zh-CN" altLang="en-US" dirty="0"/>
              <a:t>：登录成功即签发 </a:t>
            </a:r>
            <a:r>
              <a:rPr lang="en-US" altLang="zh-CN" dirty="0"/>
              <a:t>JWT</a:t>
            </a:r>
            <a:r>
              <a:rPr lang="zh-CN" altLang="en-US" dirty="0"/>
              <a:t>，负载中嵌入用户标识与权限角色，客户端后续请求通过 </a:t>
            </a:r>
            <a:r>
              <a:rPr lang="en-US" altLang="zh-CN" dirty="0"/>
              <a:t>Authorization</a:t>
            </a:r>
            <a:r>
              <a:rPr lang="zh-CN" altLang="en-US" dirty="0"/>
              <a:t> 请求头携带该令牌。</a:t>
            </a:r>
          </a:p>
          <a:p>
            <a:r>
              <a:rPr lang="zh-CN" altLang="en-US" b="1" dirty="0"/>
              <a:t>线程隔离上下文</a:t>
            </a:r>
            <a:r>
              <a:rPr lang="zh-CN" altLang="en-US" dirty="0"/>
              <a:t>：通过自定义拦截器（拦截请求，解析 </a:t>
            </a:r>
            <a:r>
              <a:rPr lang="en-US" altLang="zh-CN" dirty="0"/>
              <a:t>Token </a:t>
            </a:r>
            <a:r>
              <a:rPr lang="zh-CN" altLang="en-US" dirty="0"/>
              <a:t>并将 </a:t>
            </a:r>
            <a:r>
              <a:rPr lang="en-US" altLang="zh-CN" dirty="0" err="1"/>
              <a:t>UserID</a:t>
            </a:r>
            <a:r>
              <a:rPr lang="en-US" altLang="zh-CN" dirty="0"/>
              <a:t> </a:t>
            </a:r>
            <a:r>
              <a:rPr lang="zh-CN" altLang="en-US" dirty="0"/>
              <a:t>存入 </a:t>
            </a:r>
            <a:r>
              <a:rPr lang="en-US" altLang="zh-CN" dirty="0" err="1"/>
              <a:t>ThreadLocal</a:t>
            </a:r>
            <a:r>
              <a:rPr lang="zh-CN" altLang="en-US" dirty="0"/>
              <a:t> 容器。由于 </a:t>
            </a:r>
            <a:r>
              <a:rPr lang="en-US" altLang="zh-CN" dirty="0" err="1"/>
              <a:t>ThreadLocal</a:t>
            </a:r>
            <a:r>
              <a:rPr lang="en-US" altLang="zh-CN" dirty="0"/>
              <a:t> </a:t>
            </a:r>
            <a:r>
              <a:rPr lang="zh-CN" altLang="en-US" dirty="0"/>
              <a:t>提供了线程局部变量，确保了在高并发场景下，不同用户的请求上下文互不干扰，实现了高效的</a:t>
            </a:r>
            <a:r>
              <a:rPr lang="zh-CN" altLang="en-US" b="1" dirty="0"/>
              <a:t>线程内数据共享</a:t>
            </a:r>
            <a:r>
              <a:rPr lang="zh-CN" altLang="en-US" dirty="0"/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6D891-58BB-ED6A-F3A0-4271433EE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15" y="185980"/>
            <a:ext cx="5610386" cy="3155842"/>
          </a:xfrm>
          <a:prstGeom prst="rect">
            <a:avLst/>
          </a:prstGeom>
        </p:spPr>
      </p:pic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C7DA9AE0-FBDD-AAA1-9608-5430DE19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23" y="3076760"/>
            <a:ext cx="4372614" cy="35952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2A7204D-78A1-EA73-56C4-8D73B351254D}"/>
              </a:ext>
            </a:extLst>
          </p:cNvPr>
          <p:cNvSpPr txBox="1"/>
          <p:nvPr/>
        </p:nvSpPr>
        <p:spPr>
          <a:xfrm>
            <a:off x="6916588" y="5010109"/>
            <a:ext cx="22131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本页为</a:t>
            </a:r>
            <a:r>
              <a:rPr lang="zh-CN" altLang="en-US" b="1" dirty="0">
                <a:solidFill>
                  <a:srgbClr val="FF0000"/>
                </a:solidFill>
              </a:rPr>
              <a:t>登录</a:t>
            </a:r>
            <a:r>
              <a:rPr lang="zh-CN" altLang="en-US" dirty="0"/>
              <a:t>的前端和后端接口的实际效果展示</a:t>
            </a:r>
          </a:p>
        </p:txBody>
      </p:sp>
    </p:spTree>
    <p:extLst>
      <p:ext uri="{BB962C8B-B14F-4D97-AF65-F5344CB8AC3E}">
        <p14:creationId xmlns:p14="http://schemas.microsoft.com/office/powerpoint/2010/main" val="3688624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DF47D-8486-4A17-4F99-641982D6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6CCEB27-8461-1E6D-3EB5-7CE9BD5619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56875" cy="3181992"/>
          </a:xfrm>
          <a:prstGeom prst="rect">
            <a:avLst/>
          </a:prstGeom>
        </p:spPr>
      </p:pic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602CB0A4-4802-AB65-2CAB-47DCA879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021" y="2579080"/>
            <a:ext cx="5889810" cy="38213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91EA7DC-264A-9CBB-2EC7-90FD073C7437}"/>
              </a:ext>
            </a:extLst>
          </p:cNvPr>
          <p:cNvSpPr txBox="1"/>
          <p:nvPr/>
        </p:nvSpPr>
        <p:spPr>
          <a:xfrm>
            <a:off x="668620" y="4374923"/>
            <a:ext cx="3213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本页为</a:t>
            </a:r>
            <a:r>
              <a:rPr lang="zh-CN" altLang="en-US" b="1" dirty="0">
                <a:solidFill>
                  <a:srgbClr val="FF0000"/>
                </a:solidFill>
              </a:rPr>
              <a:t>注册</a:t>
            </a:r>
            <a:r>
              <a:rPr lang="zh-CN" altLang="en-US" dirty="0"/>
              <a:t>的前端和后端接口的实际效果展示</a:t>
            </a:r>
          </a:p>
        </p:txBody>
      </p:sp>
    </p:spTree>
    <p:extLst>
      <p:ext uri="{BB962C8B-B14F-4D97-AF65-F5344CB8AC3E}">
        <p14:creationId xmlns:p14="http://schemas.microsoft.com/office/powerpoint/2010/main" val="37735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C22B4-2CA3-A4B3-4F02-809E30242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C4336FF-9378-3F05-F2F6-7CFB2CAB1D51}"/>
              </a:ext>
            </a:extLst>
          </p:cNvPr>
          <p:cNvSpPr txBox="1"/>
          <p:nvPr/>
        </p:nvSpPr>
        <p:spPr>
          <a:xfrm>
            <a:off x="1874109" y="4607183"/>
            <a:ext cx="22131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本页为</a:t>
            </a:r>
            <a:r>
              <a:rPr lang="zh-CN" altLang="en-US" b="1" dirty="0">
                <a:solidFill>
                  <a:srgbClr val="FF0000"/>
                </a:solidFill>
              </a:rPr>
              <a:t>根据</a:t>
            </a:r>
            <a:r>
              <a:rPr lang="en-US" altLang="zh-CN" b="1" dirty="0">
                <a:solidFill>
                  <a:srgbClr val="FF0000"/>
                </a:solidFill>
              </a:rPr>
              <a:t>token</a:t>
            </a:r>
            <a:r>
              <a:rPr lang="zh-CN" altLang="en-US" b="1" dirty="0">
                <a:solidFill>
                  <a:srgbClr val="FF0000"/>
                </a:solidFill>
              </a:rPr>
              <a:t>获取用户</a:t>
            </a:r>
            <a:r>
              <a:rPr lang="zh-CN" altLang="en-US" dirty="0"/>
              <a:t>信息的前端和后端接口的实际效果展示</a:t>
            </a:r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D0C6BB0-E229-9895-4AB3-07C03E15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6142" cy="4158455"/>
          </a:xfrm>
          <a:prstGeom prst="rect">
            <a:avLst/>
          </a:prstGeom>
        </p:spPr>
      </p:pic>
      <p:pic>
        <p:nvPicPr>
          <p:cNvPr id="8" name="图片 7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AB3E1EDF-CAA5-A8AB-93B5-BB766EE6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969" y="2921430"/>
            <a:ext cx="6644031" cy="363288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8ED54B-2179-0ED5-6F45-E85133CEE536}"/>
              </a:ext>
            </a:extLst>
          </p:cNvPr>
          <p:cNvSpPr txBox="1"/>
          <p:nvPr/>
        </p:nvSpPr>
        <p:spPr>
          <a:xfrm>
            <a:off x="6379489" y="722051"/>
            <a:ext cx="45468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在获取用户信息的业务流中，后端拦截器自动截获请求携带的 </a:t>
            </a:r>
            <a:r>
              <a:rPr lang="en-US" altLang="zh-CN" dirty="0"/>
              <a:t>Token</a:t>
            </a:r>
            <a:r>
              <a:rPr lang="zh-CN" altLang="en-US" dirty="0"/>
              <a:t>。通过校验签名合法性及有效期，直接从 </a:t>
            </a:r>
            <a:r>
              <a:rPr lang="en-US" altLang="zh-CN" dirty="0"/>
              <a:t>Token </a:t>
            </a:r>
            <a:r>
              <a:rPr lang="zh-CN" altLang="en-US" dirty="0"/>
              <a:t>的 </a:t>
            </a:r>
            <a:r>
              <a:rPr lang="en-US" altLang="zh-CN" dirty="0"/>
              <a:t>Claims </a:t>
            </a:r>
            <a:r>
              <a:rPr lang="zh-CN" altLang="en-US" dirty="0"/>
              <a:t>中反序列化出用户实体信息，无需进行额外的数据库查询即可完成上下文构建并返回数据。</a:t>
            </a:r>
          </a:p>
        </p:txBody>
      </p:sp>
    </p:spTree>
    <p:extLst>
      <p:ext uri="{BB962C8B-B14F-4D97-AF65-F5344CB8AC3E}">
        <p14:creationId xmlns:p14="http://schemas.microsoft.com/office/powerpoint/2010/main" val="23308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技术架构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Class committee election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3">
            <a:alphaModFix amt="38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05" y="624205"/>
            <a:ext cx="6402070" cy="591947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594090" y="1434715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655288" y="1434715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任意多边形: 形状 16"/>
          <p:cNvSpPr/>
          <p:nvPr/>
        </p:nvSpPr>
        <p:spPr>
          <a:xfrm flipH="1">
            <a:off x="0" y="776351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7900185"/>
            <a:ext cx="1663415" cy="487234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0" y="1433351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94090" y="1434715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137792" y="1434715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2" name="组合 61"/>
          <p:cNvGrpSpPr/>
          <p:nvPr>
            <p:custDataLst>
              <p:tags r:id="rId1"/>
            </p:custDataLst>
          </p:nvPr>
        </p:nvGrpSpPr>
        <p:grpSpPr>
          <a:xfrm>
            <a:off x="1534636" y="11327129"/>
            <a:ext cx="3312003" cy="2542674"/>
            <a:chOff x="4769961" y="1295399"/>
            <a:chExt cx="3312003" cy="2542674"/>
          </a:xfrm>
        </p:grpSpPr>
        <p:sp>
          <p:nvSpPr>
            <p:cNvPr id="63" name="矩形 62"/>
            <p:cNvSpPr/>
            <p:nvPr>
              <p:custDataLst>
                <p:tags r:id="rId16"/>
              </p:custDataLst>
            </p:nvPr>
          </p:nvSpPr>
          <p:spPr>
            <a:xfrm>
              <a:off x="4769963" y="1295399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769961" y="3516855"/>
              <a:ext cx="3312003" cy="108000"/>
              <a:chOff x="4769961" y="5930840"/>
              <a:chExt cx="3312003" cy="108000"/>
            </a:xfrm>
          </p:grpSpPr>
          <p:sp>
            <p:nvSpPr>
              <p:cNvPr id="65" name="矩形 64"/>
              <p:cNvSpPr/>
              <p:nvPr>
                <p:custDataLst>
                  <p:tags r:id="rId18"/>
                </p:custDataLst>
              </p:nvPr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任意多边形: 形状 29"/>
              <p:cNvSpPr/>
              <p:nvPr>
                <p:custDataLst>
                  <p:tags r:id="rId19"/>
                </p:custDataLst>
              </p:nvPr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5642810" y="2923673"/>
              <a:ext cx="914400" cy="91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17"/>
              </p:custDataLst>
            </p:nvPr>
          </p:nvSpPr>
          <p:spPr>
            <a:xfrm>
              <a:off x="4891376" y="1429700"/>
              <a:ext cx="20213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前端技术栈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9" name="组合 68"/>
          <p:cNvGrpSpPr/>
          <p:nvPr>
            <p:custDataLst>
              <p:tags r:id="rId2"/>
            </p:custDataLst>
          </p:nvPr>
        </p:nvGrpSpPr>
        <p:grpSpPr>
          <a:xfrm>
            <a:off x="4971256" y="11327315"/>
            <a:ext cx="3312003" cy="2322002"/>
            <a:chOff x="4769961" y="3716840"/>
            <a:chExt cx="3312003" cy="2322002"/>
          </a:xfrm>
        </p:grpSpPr>
        <p:sp>
          <p:nvSpPr>
            <p:cNvPr id="70" name="矩形 69"/>
            <p:cNvSpPr/>
            <p:nvPr>
              <p:custDataLst>
                <p:tags r:id="rId10"/>
              </p:custDataLst>
            </p:nvPr>
          </p:nvSpPr>
          <p:spPr>
            <a:xfrm>
              <a:off x="4769963" y="371684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4769961" y="5930840"/>
              <a:ext cx="3312003" cy="108000"/>
              <a:chOff x="4769961" y="5930840"/>
              <a:chExt cx="3312003" cy="108000"/>
            </a:xfrm>
          </p:grpSpPr>
          <p:sp>
            <p:nvSpPr>
              <p:cNvPr id="72" name="矩形 71"/>
              <p:cNvSpPr/>
              <p:nvPr>
                <p:custDataLst>
                  <p:tags r:id="rId14"/>
                </p:custDataLst>
              </p:nvPr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任意多边形: 形状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4890105" y="3883837"/>
              <a:ext cx="3191857" cy="2155005"/>
              <a:chOff x="4890105" y="1429700"/>
              <a:chExt cx="3191857" cy="2155005"/>
            </a:xfrm>
          </p:grpSpPr>
          <p:sp>
            <p:nvSpPr>
              <p:cNvPr id="75" name="文本框 7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891376" y="1429700"/>
                <a:ext cx="2021305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20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部署与运维</a:t>
                </a:r>
              </a:p>
              <a:p>
                <a:pPr lvl="0"/>
                <a:endParaRPr lang="zh-CN" altLang="en-US" sz="20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891375" y="1889652"/>
                <a:ext cx="3190587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7" name="文本框 7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890105" y="2171195"/>
                <a:ext cx="3190587" cy="1413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接口测试：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Postman/Swagger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sz="105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版本控制：Git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5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构建工具：</a:t>
                </a:r>
                <a:r>
                  <a:rPr lang="en-US" altLang="zh-CN" sz="105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Maven 3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995067" y="8867139"/>
            <a:ext cx="3312003" cy="2329456"/>
            <a:chOff x="8184672" y="1295399"/>
            <a:chExt cx="3312003" cy="2329456"/>
          </a:xfrm>
        </p:grpSpPr>
        <p:sp>
          <p:nvSpPr>
            <p:cNvPr id="79" name="矩形 78"/>
            <p:cNvSpPr/>
            <p:nvPr>
              <p:custDataLst>
                <p:tags r:id="rId6"/>
              </p:custDataLst>
            </p:nvPr>
          </p:nvSpPr>
          <p:spPr>
            <a:xfrm>
              <a:off x="8184675" y="1295399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8184672" y="3516855"/>
              <a:ext cx="3312003" cy="108000"/>
              <a:chOff x="4769961" y="5930840"/>
              <a:chExt cx="3312003" cy="108000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任意多边形: 形状 35"/>
              <p:cNvSpPr/>
              <p:nvPr>
                <p:custDataLst>
                  <p:tags r:id="rId9"/>
                </p:custDataLst>
              </p:nvPr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3" name="文本框 82"/>
            <p:cNvSpPr txBox="1"/>
            <p:nvPr>
              <p:custDataLst>
                <p:tags r:id="rId7"/>
              </p:custDataLst>
            </p:nvPr>
          </p:nvSpPr>
          <p:spPr>
            <a:xfrm>
              <a:off x="8280925" y="1429700"/>
              <a:ext cx="20213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0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后端技术栈</a:t>
              </a:r>
            </a:p>
            <a:p>
              <a:pPr lvl="0"/>
              <a:endParaRPr lang="zh-CN" altLang="en-US" sz="20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4" name="文本框 83"/>
          <p:cNvSpPr txBox="1"/>
          <p:nvPr>
            <p:custDataLst>
              <p:tags r:id="rId4"/>
            </p:custDataLst>
          </p:nvPr>
        </p:nvSpPr>
        <p:spPr>
          <a:xfrm>
            <a:off x="1655334" y="12225012"/>
            <a:ext cx="3190587" cy="141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Vue 3+TypeScript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构建工具：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Vite 7.2.2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sz="105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状态管理：Pinia 3.0.4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sz="105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路由管理：Vue Router 4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>
            <p:custDataLst>
              <p:tags r:id="rId5"/>
            </p:custDataLst>
          </p:nvPr>
        </p:nvSpPr>
        <p:spPr>
          <a:xfrm>
            <a:off x="5090684" y="9765022"/>
            <a:ext cx="3190587" cy="141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Spring Boot 3.5.7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ORM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MyBatis-Plus 3.5.7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Spring Security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MySQL/MariaDB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工具库：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Lombok, Hutool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6" name="Picture 2" descr="image.jp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64080" y="9046210"/>
            <a:ext cx="2054225" cy="196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A0B8F-91BB-354C-8F28-3402CEE2D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8C848A-DC5E-51AD-F9CA-5B996EBB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714"/>
            <a:ext cx="7819048" cy="542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D62D63-04CA-1F53-395A-9C6BFE77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057" y="195665"/>
            <a:ext cx="7714286" cy="646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827C02-CB24-274F-4785-CA80C2155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41" y="7550262"/>
            <a:ext cx="4323809" cy="3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6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EE14C-2E2E-841C-CDC7-25064D3A1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9A517E-5808-52D7-5212-31D5D1E7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51631" y="714712"/>
            <a:ext cx="7819048" cy="542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7E9C95-B1E3-DA51-58B3-9A58E02D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714" y="195663"/>
            <a:ext cx="7714286" cy="646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E247CD-AB75-D9E5-C863-2E15D579C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41" y="7550262"/>
            <a:ext cx="4323809" cy="3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7229-45EA-46BB-4895-A69086E16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2311EF-E9B5-1F8C-EDFD-FDB6E8B4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51631" y="714712"/>
            <a:ext cx="7819048" cy="542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8FEAA9-6741-A5EC-8FF6-280B2B51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899" y="195663"/>
            <a:ext cx="7714286" cy="646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5E7A94-FDE6-41A6-C1BC-99EAA9D7F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095" y="1548043"/>
            <a:ext cx="4323809" cy="37619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D183AD-19B3-D047-E8BD-01269B531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285" y="7465389"/>
            <a:ext cx="8371428" cy="56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58A4AC-312B-59D6-FA17-19086C063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8109" y="7932056"/>
            <a:ext cx="9742857" cy="52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9B383B-28A9-3E45-28AC-9B1B8D36B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485" y="-1707487"/>
            <a:ext cx="8609524" cy="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6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00901-D5BA-F839-9FC9-48B9AE98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181FA-6ACD-3988-9F9E-66B77CCB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51631" y="714712"/>
            <a:ext cx="7819048" cy="542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9CA44E-3E7D-8AB5-0C8A-49B5E275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899" y="195663"/>
            <a:ext cx="7714286" cy="646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0944B9-E7A2-A4D9-85E4-A96A600D5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22890" y="8206751"/>
            <a:ext cx="4323809" cy="37619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5C3E3D-BC95-BC24-1514-A034489B4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91333"/>
            <a:ext cx="8371428" cy="56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2E2CA6-0B39-5AC5-A1E0-C97B7F4A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8109" y="7932056"/>
            <a:ext cx="9742857" cy="52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BC3E97-6AED-2FCE-CD57-F5992D7CE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3714"/>
            <a:ext cx="8609524" cy="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0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70E56-3823-31B4-CC71-8D169CF29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47F797-E2DB-D941-C07E-E1E4F6FE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51631" y="714712"/>
            <a:ext cx="7819048" cy="542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BBEA61-FE79-8F83-FE87-E23D977D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899" y="195663"/>
            <a:ext cx="7714286" cy="646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D03666-C82E-8589-7EBB-742DBD0E8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22890" y="8206751"/>
            <a:ext cx="4323809" cy="37619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84B2EE-0525-ABDD-82FC-327654B0F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4461" y="-7647867"/>
            <a:ext cx="8371428" cy="56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9E3753-C0DC-9837-A41B-208BB9AE3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571" y="943283"/>
            <a:ext cx="9742857" cy="52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0EED12-0EC0-A3D0-54A5-B9DD3ED7D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414748"/>
            <a:ext cx="8609524" cy="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4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5ED2E-58C3-2186-1419-4EA92950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左弧形 6">
            <a:hlinkClick r:id="rId2" action="ppaction://hlinksldjump"/>
            <a:extLst>
              <a:ext uri="{FF2B5EF4-FFF2-40B4-BE49-F238E27FC236}">
                <a16:creationId xmlns:a16="http://schemas.microsoft.com/office/drawing/2014/main" id="{E60CE199-A44C-8DDD-F777-4364EB3C8EDE}"/>
              </a:ext>
            </a:extLst>
          </p:cNvPr>
          <p:cNvSpPr/>
          <p:nvPr/>
        </p:nvSpPr>
        <p:spPr>
          <a:xfrm flipH="1" flipV="1">
            <a:off x="5364480" y="2763520"/>
            <a:ext cx="1463040" cy="133096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84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F11A0-117F-CD9D-314D-F97F9070B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BB12A82E-16AE-AF48-D085-E580D50D4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40668" cy="3622876"/>
          </a:xfrm>
          <a:prstGeom prst="rect">
            <a:avLst/>
          </a:prstGeom>
        </p:spPr>
      </p:pic>
      <p:pic>
        <p:nvPicPr>
          <p:cNvPr id="13" name="图片 1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5B126A30-0481-3F8A-730A-BB9669C9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96" y="0"/>
            <a:ext cx="5931222" cy="400367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F6DCBB1-E992-6D2A-7E1C-2F91E1275028}"/>
              </a:ext>
            </a:extLst>
          </p:cNvPr>
          <p:cNvSpPr txBox="1"/>
          <p:nvPr/>
        </p:nvSpPr>
        <p:spPr>
          <a:xfrm>
            <a:off x="536628" y="4003670"/>
            <a:ext cx="61567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NotificationController</a:t>
            </a:r>
            <a:r>
              <a:rPr lang="en-US" altLang="zh-CN" b="1" dirty="0"/>
              <a:t>  </a:t>
            </a:r>
            <a:r>
              <a:rPr lang="zh-CN" altLang="en-US" b="1" dirty="0"/>
              <a:t>个人消息中心时序流展示：</a:t>
            </a:r>
            <a:endParaRPr lang="en-US" altLang="zh-CN" b="1" dirty="0"/>
          </a:p>
          <a:p>
            <a:r>
              <a:rPr lang="zh-CN" altLang="en-US" dirty="0"/>
              <a:t>提供 </a:t>
            </a:r>
            <a:r>
              <a:rPr lang="en-US" altLang="zh-CN" dirty="0"/>
              <a:t>/me </a:t>
            </a:r>
            <a:r>
              <a:rPr lang="zh-CN" altLang="en-US" dirty="0"/>
              <a:t>接口，支持按 </a:t>
            </a:r>
            <a:r>
              <a:rPr lang="en-US" altLang="zh-CN" dirty="0" err="1"/>
              <a:t>gmt_create</a:t>
            </a:r>
            <a:r>
              <a:rPr lang="en-US" altLang="zh-CN" dirty="0"/>
              <a:t> </a:t>
            </a:r>
            <a:r>
              <a:rPr lang="zh-CN" altLang="en-US" dirty="0"/>
              <a:t>倒序分页获取消息流，构建基于时间线的用户通知视图。</a:t>
            </a:r>
            <a:endParaRPr lang="en-US" altLang="zh-CN" dirty="0"/>
          </a:p>
          <a:p>
            <a:r>
              <a:rPr lang="zh-CN" altLang="en-US" dirty="0"/>
              <a:t>实时感知：</a:t>
            </a:r>
            <a:r>
              <a:rPr lang="en-US" altLang="zh-CN" dirty="0"/>
              <a:t>/unread-count </a:t>
            </a:r>
            <a:r>
              <a:rPr lang="zh-CN" altLang="en-US" dirty="0"/>
              <a:t>接口提供轻量级未读数查询，支持前端角标实时渲染，增强用户交互体验。</a:t>
            </a:r>
            <a:endParaRPr lang="en-US" altLang="zh-CN" dirty="0"/>
          </a:p>
          <a:p>
            <a:r>
              <a:rPr lang="zh-CN" altLang="en-US" dirty="0"/>
              <a:t>高性能状态同步：</a:t>
            </a:r>
            <a:r>
              <a:rPr lang="en-US" altLang="zh-CN" dirty="0"/>
              <a:t>/read </a:t>
            </a:r>
            <a:r>
              <a:rPr lang="zh-CN" altLang="en-US" dirty="0"/>
              <a:t>接口支持批量确认机制。底层采用 </a:t>
            </a:r>
            <a:r>
              <a:rPr lang="en-US" altLang="zh-CN" dirty="0" err="1"/>
              <a:t>MyBatis</a:t>
            </a:r>
            <a:r>
              <a:rPr lang="en-US" altLang="zh-CN" dirty="0"/>
              <a:t>-Plus </a:t>
            </a:r>
            <a:r>
              <a:rPr lang="zh-CN" altLang="en-US" dirty="0"/>
              <a:t>的 </a:t>
            </a:r>
            <a:r>
              <a:rPr lang="en-US" altLang="zh-CN" dirty="0" err="1"/>
              <a:t>lambdaUpdate</a:t>
            </a:r>
            <a:r>
              <a:rPr lang="en-US" altLang="zh-CN" dirty="0"/>
              <a:t> </a:t>
            </a:r>
            <a:r>
              <a:rPr lang="zh-CN" altLang="en-US" dirty="0"/>
              <a:t>构造器，将多次更新合并为单条原子 </a:t>
            </a:r>
            <a:r>
              <a:rPr lang="en-US" altLang="zh-CN" dirty="0"/>
              <a:t>SQL </a:t>
            </a:r>
            <a:r>
              <a:rPr lang="zh-CN" altLang="en-US" dirty="0"/>
              <a:t>执行，显著降低数据库 </a:t>
            </a:r>
            <a:r>
              <a:rPr lang="en-US" altLang="zh-CN" dirty="0"/>
              <a:t>I/O </a:t>
            </a:r>
            <a:r>
              <a:rPr lang="zh-CN" altLang="en-US" dirty="0"/>
              <a:t>开销，保障高并发下的状态一致性。</a:t>
            </a:r>
          </a:p>
        </p:txBody>
      </p:sp>
    </p:spTree>
    <p:extLst>
      <p:ext uri="{BB962C8B-B14F-4D97-AF65-F5344CB8AC3E}">
        <p14:creationId xmlns:p14="http://schemas.microsoft.com/office/powerpoint/2010/main" val="399845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9ECD6-7FCB-51E3-F1D3-17D5E7736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CDF26B3B-6E58-0699-4460-84B637B5A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40668" cy="3622876"/>
          </a:xfrm>
          <a:prstGeom prst="rect">
            <a:avLst/>
          </a:prstGeom>
        </p:spPr>
      </p:pic>
      <p:pic>
        <p:nvPicPr>
          <p:cNvPr id="11" name="图片 10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F44F31D-0916-2113-A64B-C5ED37982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3" y="3208150"/>
            <a:ext cx="5604046" cy="3806064"/>
          </a:xfrm>
          <a:prstGeom prst="rect">
            <a:avLst/>
          </a:prstGeom>
        </p:spPr>
      </p:pic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FE83B7E8-021E-D842-9E51-5FE472066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332" y="3098989"/>
            <a:ext cx="5981594" cy="39152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F7A247-0FFB-88CB-85D6-A78813E40CFD}"/>
              </a:ext>
            </a:extLst>
          </p:cNvPr>
          <p:cNvSpPr txBox="1"/>
          <p:nvPr/>
        </p:nvSpPr>
        <p:spPr>
          <a:xfrm>
            <a:off x="6362054" y="234572"/>
            <a:ext cx="58949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AdminNotificationController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智能推送引擎双模推送策略：</a:t>
            </a:r>
            <a:endParaRPr lang="en-US" altLang="zh-CN" sz="1600" b="1" dirty="0"/>
          </a:p>
          <a:p>
            <a:r>
              <a:rPr lang="zh-CN" altLang="en-US" sz="1600" dirty="0"/>
              <a:t>全局广播 ：遍历用户表执行批量写入，适用于系统公告</a:t>
            </a:r>
            <a:r>
              <a:rPr lang="en-US" altLang="zh-CN" sz="1600" dirty="0"/>
              <a:t>/</a:t>
            </a:r>
            <a:r>
              <a:rPr lang="zh-CN" altLang="en-US" sz="1600" dirty="0"/>
              <a:t>停服维护通知。</a:t>
            </a:r>
            <a:endParaRPr lang="en-US" altLang="zh-CN" sz="1600" dirty="0"/>
          </a:p>
          <a:p>
            <a:r>
              <a:rPr lang="zh-CN" altLang="en-US" sz="1600" dirty="0"/>
              <a:t>精准单播 ：内置 </a:t>
            </a:r>
            <a:r>
              <a:rPr lang="en-US" altLang="zh-CN" sz="1600" dirty="0" err="1"/>
              <a:t>UserExist</a:t>
            </a:r>
            <a:r>
              <a:rPr lang="en-US" altLang="zh-CN" sz="1600" dirty="0"/>
              <a:t> </a:t>
            </a:r>
            <a:r>
              <a:rPr lang="zh-CN" altLang="en-US" sz="1600" dirty="0"/>
              <a:t>预校验机制，确保接收人存在后再执行写入，避免脏数据产生。</a:t>
            </a:r>
            <a:endParaRPr lang="en-US" altLang="zh-CN" sz="1600" dirty="0"/>
          </a:p>
          <a:p>
            <a:r>
              <a:rPr lang="zh-CN" altLang="en-US" sz="1600" dirty="0"/>
              <a:t>可扩展架构：入参采用 </a:t>
            </a:r>
            <a:r>
              <a:rPr lang="en-US" altLang="zh-CN" sz="1600" dirty="0" err="1"/>
              <a:t>NotificationDTO</a:t>
            </a:r>
            <a:r>
              <a:rPr lang="en-US" altLang="zh-CN" sz="1600" dirty="0"/>
              <a:t> </a:t>
            </a:r>
            <a:r>
              <a:rPr lang="zh-CN" altLang="en-US" sz="1600" dirty="0"/>
              <a:t>封装，解耦内容与通道。当前支持站内信，预留短信与邮件网关接口，支持未来多通道融合推送。</a:t>
            </a:r>
            <a:endParaRPr lang="en-US" altLang="zh-CN" sz="1600" dirty="0"/>
          </a:p>
          <a:p>
            <a:r>
              <a:rPr lang="zh-CN" altLang="en-US" sz="1600" dirty="0"/>
              <a:t>事务与容错：集成全局异常处理，推送失败自动抛出业务异常并回滚事务，确保消息投递的零丢失。</a:t>
            </a:r>
          </a:p>
        </p:txBody>
      </p:sp>
    </p:spTree>
    <p:extLst>
      <p:ext uri="{BB962C8B-B14F-4D97-AF65-F5344CB8AC3E}">
        <p14:creationId xmlns:p14="http://schemas.microsoft.com/office/powerpoint/2010/main" val="143160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F55C8-6D61-9962-BE8D-8C3F43931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589E37F9-95C8-9F70-D9E0-51D2988CB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60251" cy="6858000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A6FA919C-552B-6ECE-6923-6E7970BA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234" y="0"/>
            <a:ext cx="9005131" cy="6858000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E2CDA9CE-2CCA-E753-AB66-4081AA31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376" y="7432431"/>
            <a:ext cx="7282016" cy="6858000"/>
          </a:xfrm>
          <a:prstGeom prst="rect">
            <a:avLst/>
          </a:prstGeom>
        </p:spPr>
      </p:pic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BB1D8233-1A9F-02AF-E78B-CA2CCF757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125" y="-7784124"/>
            <a:ext cx="6010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8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9B63F-5E30-6A0C-CFEA-00774823B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E5DFB142-47BF-2538-0392-9BC35AA9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84677" y="0"/>
            <a:ext cx="8260251" cy="6858000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BE0B31A2-ACED-B61E-51F9-CEC4B07C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376" y="0"/>
            <a:ext cx="9005131" cy="6858000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8EC25260-24FC-0D23-8A2D-55AE3DBD6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376" y="7432431"/>
            <a:ext cx="7282016" cy="6858000"/>
          </a:xfrm>
          <a:prstGeom prst="rect">
            <a:avLst/>
          </a:prstGeom>
        </p:spPr>
      </p:pic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CF801CB7-C87B-66B1-72AD-E3995D856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125" y="-7784124"/>
            <a:ext cx="6010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3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3">
            <a:alphaModFix amt="38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2905" y="669290"/>
            <a:ext cx="6402070" cy="5919470"/>
          </a:xfrm>
          <a:prstGeom prst="rect">
            <a:avLst/>
          </a:prstGeom>
        </p:spPr>
      </p:pic>
      <p:grpSp>
        <p:nvGrpSpPr>
          <p:cNvPr id="102" name="组合 101"/>
          <p:cNvGrpSpPr/>
          <p:nvPr>
            <p:custDataLst>
              <p:tags r:id="rId1"/>
            </p:custDataLst>
          </p:nvPr>
        </p:nvGrpSpPr>
        <p:grpSpPr>
          <a:xfrm>
            <a:off x="1661636" y="3690619"/>
            <a:ext cx="3312003" cy="2542674"/>
            <a:chOff x="4769961" y="1295399"/>
            <a:chExt cx="3312003" cy="2542674"/>
          </a:xfrm>
        </p:grpSpPr>
        <p:sp>
          <p:nvSpPr>
            <p:cNvPr id="103" name="矩形 102"/>
            <p:cNvSpPr/>
            <p:nvPr>
              <p:custDataLst>
                <p:tags r:id="rId16"/>
              </p:custDataLst>
            </p:nvPr>
          </p:nvSpPr>
          <p:spPr>
            <a:xfrm>
              <a:off x="4769963" y="1295399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4769961" y="3516855"/>
              <a:ext cx="3312003" cy="108000"/>
              <a:chOff x="4769961" y="5930840"/>
              <a:chExt cx="3312003" cy="108000"/>
            </a:xfrm>
          </p:grpSpPr>
          <p:sp>
            <p:nvSpPr>
              <p:cNvPr id="105" name="矩形 104"/>
              <p:cNvSpPr/>
              <p:nvPr>
                <p:custDataLst>
                  <p:tags r:id="rId18"/>
                </p:custDataLst>
              </p:nvPr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任意多边形: 形状 29"/>
              <p:cNvSpPr/>
              <p:nvPr>
                <p:custDataLst>
                  <p:tags r:id="rId19"/>
                </p:custDataLst>
              </p:nvPr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5642810" y="2923673"/>
              <a:ext cx="914400" cy="91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7"/>
              </p:custDataLst>
            </p:nvPr>
          </p:nvSpPr>
          <p:spPr>
            <a:xfrm>
              <a:off x="4891376" y="1429700"/>
              <a:ext cx="20213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前端技术栈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2" name="组合 111"/>
          <p:cNvGrpSpPr/>
          <p:nvPr>
            <p:custDataLst>
              <p:tags r:id="rId2"/>
            </p:custDataLst>
          </p:nvPr>
        </p:nvGrpSpPr>
        <p:grpSpPr>
          <a:xfrm>
            <a:off x="5098256" y="3690805"/>
            <a:ext cx="3312003" cy="2322000"/>
            <a:chOff x="4769961" y="3716840"/>
            <a:chExt cx="3312003" cy="2322000"/>
          </a:xfrm>
        </p:grpSpPr>
        <p:sp>
          <p:nvSpPr>
            <p:cNvPr id="113" name="矩形 112"/>
            <p:cNvSpPr/>
            <p:nvPr>
              <p:custDataLst>
                <p:tags r:id="rId10"/>
              </p:custDataLst>
            </p:nvPr>
          </p:nvSpPr>
          <p:spPr>
            <a:xfrm>
              <a:off x="4769963" y="371684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4769961" y="5930840"/>
              <a:ext cx="3312003" cy="108000"/>
              <a:chOff x="4769961" y="5930840"/>
              <a:chExt cx="3312003" cy="108000"/>
            </a:xfrm>
          </p:grpSpPr>
          <p:sp>
            <p:nvSpPr>
              <p:cNvPr id="115" name="矩形 114"/>
              <p:cNvSpPr/>
              <p:nvPr>
                <p:custDataLst>
                  <p:tags r:id="rId14"/>
                </p:custDataLst>
              </p:nvPr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6" name="任意多边形: 形状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4890105" y="3883837"/>
              <a:ext cx="3191857" cy="2142391"/>
              <a:chOff x="4890105" y="1429700"/>
              <a:chExt cx="3191857" cy="2142391"/>
            </a:xfrm>
          </p:grpSpPr>
          <p:sp>
            <p:nvSpPr>
              <p:cNvPr id="118" name="文本框 11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891376" y="1429700"/>
                <a:ext cx="2021305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20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部署与运维</a:t>
                </a:r>
              </a:p>
              <a:p>
                <a:pPr lvl="0"/>
                <a:endParaRPr lang="zh-CN" altLang="en-US" sz="20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文本框 11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891375" y="1889652"/>
                <a:ext cx="3190587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0" name="文本框 11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890105" y="2171195"/>
                <a:ext cx="3190587" cy="140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接口测试：</a:t>
                </a:r>
                <a:r>
                  <a:rPr kumimoji="0" lang="en-US" altLang="zh-C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apifox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sz="105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版本控制：Git</a:t>
                </a:r>
                <a:endParaRPr sz="10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5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构建工具：</a:t>
                </a:r>
                <a:r>
                  <a:rPr lang="en-US" altLang="zh-CN" sz="105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Maven 3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30" name="组合 129"/>
          <p:cNvGrpSpPr/>
          <p:nvPr>
            <p:custDataLst>
              <p:tags r:id="rId3"/>
            </p:custDataLst>
          </p:nvPr>
        </p:nvGrpSpPr>
        <p:grpSpPr>
          <a:xfrm>
            <a:off x="5122067" y="1230629"/>
            <a:ext cx="3312003" cy="2329456"/>
            <a:chOff x="8184672" y="1295399"/>
            <a:chExt cx="3312003" cy="2329456"/>
          </a:xfrm>
        </p:grpSpPr>
        <p:sp>
          <p:nvSpPr>
            <p:cNvPr id="131" name="矩形 130"/>
            <p:cNvSpPr/>
            <p:nvPr>
              <p:custDataLst>
                <p:tags r:id="rId6"/>
              </p:custDataLst>
            </p:nvPr>
          </p:nvSpPr>
          <p:spPr>
            <a:xfrm>
              <a:off x="8184675" y="1295399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8184672" y="3516855"/>
              <a:ext cx="3312003" cy="108000"/>
              <a:chOff x="4769961" y="5930840"/>
              <a:chExt cx="3312003" cy="108000"/>
            </a:xfrm>
          </p:grpSpPr>
          <p:sp>
            <p:nvSpPr>
              <p:cNvPr id="133" name="矩形 132"/>
              <p:cNvSpPr/>
              <p:nvPr>
                <p:custDataLst>
                  <p:tags r:id="rId8"/>
                </p:custDataLst>
              </p:nvPr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4" name="任意多边形: 形状 35"/>
              <p:cNvSpPr/>
              <p:nvPr>
                <p:custDataLst>
                  <p:tags r:id="rId9"/>
                </p:custDataLst>
              </p:nvPr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6" name="文本框 135"/>
            <p:cNvSpPr txBox="1"/>
            <p:nvPr>
              <p:custDataLst>
                <p:tags r:id="rId7"/>
              </p:custDataLst>
            </p:nvPr>
          </p:nvSpPr>
          <p:spPr>
            <a:xfrm>
              <a:off x="8280925" y="1429700"/>
              <a:ext cx="20213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0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后端技术栈</a:t>
              </a:r>
            </a:p>
            <a:p>
              <a:pPr lvl="0"/>
              <a:endParaRPr lang="zh-CN" altLang="en-US" sz="20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5" name="文本框 144"/>
          <p:cNvSpPr txBox="1"/>
          <p:nvPr>
            <p:custDataLst>
              <p:tags r:id="rId4"/>
            </p:custDataLst>
          </p:nvPr>
        </p:nvSpPr>
        <p:spPr>
          <a:xfrm>
            <a:off x="1782334" y="4588502"/>
            <a:ext cx="3190587" cy="141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Vue 3+TypeScript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构建工具：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Vite 7.2.2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sz="105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状态管理：Pinia 3.0.4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sz="105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路由管理：Vue Router 4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6" name="文本框 145"/>
          <p:cNvSpPr txBox="1"/>
          <p:nvPr>
            <p:custDataLst>
              <p:tags r:id="rId5"/>
            </p:custDataLst>
          </p:nvPr>
        </p:nvSpPr>
        <p:spPr>
          <a:xfrm>
            <a:off x="5217684" y="2128512"/>
            <a:ext cx="3190587" cy="141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Spring Boot 3.5.7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ORM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MyBatis-Plus 3.5.7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Spring Security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MySQL/MariaDB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工具库：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Lombok, Hutool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0" name="Picture 2" descr="image.jp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91080" y="1409700"/>
            <a:ext cx="2054225" cy="19640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03005" y="-1275111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64203" y="-1275111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40086" y="-5880199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642091" y="-5842634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技术架构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5642091" y="-419798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Class committee election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701608" y="-584263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642091" y="-4553181"/>
            <a:ext cx="720000" cy="1016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任意多边形: 形状 16"/>
          <p:cNvSpPr/>
          <p:nvPr/>
        </p:nvSpPr>
        <p:spPr>
          <a:xfrm flipH="1">
            <a:off x="208915" y="-785876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752" y="-7722085"/>
            <a:ext cx="1663415" cy="48723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08915" y="-128876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3005" y="-1275111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346707" y="-1275111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4090" y="1419856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655288" y="1419856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31171" y="9593481"/>
            <a:ext cx="244729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5013960" y="9631045"/>
            <a:ext cx="7132955" cy="103568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构建</a:t>
            </a:r>
            <a:r>
              <a:rPr kumimoji="0" lang="en-US" altLang="zh-CN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mybatis</a:t>
            </a: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的环境依赖</a:t>
            </a:r>
            <a:endParaRPr kumimoji="0" lang="en-US" altLang="zh-CN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8" name="文本占位符 2"/>
          <p:cNvSpPr txBox="1"/>
          <p:nvPr/>
        </p:nvSpPr>
        <p:spPr>
          <a:xfrm>
            <a:off x="5433176" y="1127569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Career planning and guidance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492693" y="963104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30" name="矩形 29"/>
          <p:cNvSpPr/>
          <p:nvPr/>
        </p:nvSpPr>
        <p:spPr>
          <a:xfrm>
            <a:off x="5433176" y="10920499"/>
            <a:ext cx="720000" cy="1016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任意多边形: 形状 16"/>
          <p:cNvSpPr/>
          <p:nvPr/>
        </p:nvSpPr>
        <p:spPr>
          <a:xfrm flipH="1">
            <a:off x="0" y="761492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7751595"/>
            <a:ext cx="1663415" cy="487234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1418492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94090" y="1419856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137792" y="1419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bldLvl="0" animBg="1"/>
      <p:bldP spid="26" grpId="0"/>
      <p:bldP spid="27" grpId="0"/>
      <p:bldP spid="28" grpId="0"/>
      <p:bldP spid="30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90DD6-1E48-0215-7B13-00D7E40C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0A7867B5-B336-024E-37D1-12E7554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84677" y="0"/>
            <a:ext cx="8260251" cy="6858000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6FFDD7C5-B5EF-0359-1A2E-100B5B5D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622" y="29308"/>
            <a:ext cx="9005131" cy="6858000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BAA3D4CB-75AD-648C-45A5-1C0FB0D9A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461" y="8423031"/>
            <a:ext cx="7282016" cy="6858000"/>
          </a:xfrm>
          <a:prstGeom prst="rect">
            <a:avLst/>
          </a:prstGeom>
        </p:spPr>
      </p:pic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6FBCACCC-A5DD-A10B-D39F-197CB5C5A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708" y="0"/>
            <a:ext cx="6010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8C220-83C6-F983-8C2F-30A2C1D29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B0EC9BAF-30EF-0507-4994-B6BD55AA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84677" y="0"/>
            <a:ext cx="8260251" cy="6858000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43D67005-AD00-3EE7-7E04-1878B6B77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622" y="29308"/>
            <a:ext cx="9005131" cy="6858000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CA060831-13A5-0240-CF16-4D3247535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992" y="29308"/>
            <a:ext cx="7282016" cy="6858000"/>
          </a:xfrm>
          <a:prstGeom prst="rect">
            <a:avLst/>
          </a:prstGeom>
        </p:spPr>
      </p:pic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C4649C81-84A6-0079-509E-78062111A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880" y="-8440615"/>
            <a:ext cx="6010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0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CFF32-3BAF-9406-E81C-AC5D00535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左弧形 6">
            <a:hlinkClick r:id="rId2" action="ppaction://hlinksldjump"/>
            <a:extLst>
              <a:ext uri="{FF2B5EF4-FFF2-40B4-BE49-F238E27FC236}">
                <a16:creationId xmlns:a16="http://schemas.microsoft.com/office/drawing/2014/main" id="{A0373896-D1BA-501F-F650-DC03D032E4D9}"/>
              </a:ext>
            </a:extLst>
          </p:cNvPr>
          <p:cNvSpPr/>
          <p:nvPr/>
        </p:nvSpPr>
        <p:spPr>
          <a:xfrm flipH="1" flipV="1">
            <a:off x="5364480" y="2763520"/>
            <a:ext cx="1463040" cy="133096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6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9A299-67F5-91EA-546C-4FBABF91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F31F5893-0C79-3CF6-A107-79BC829E3A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217600" cy="293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5B19A3-D3C6-9E53-6A66-AB0325B5F67F}"/>
              </a:ext>
            </a:extLst>
          </p:cNvPr>
          <p:cNvSpPr txBox="1"/>
          <p:nvPr/>
        </p:nvSpPr>
        <p:spPr>
          <a:xfrm>
            <a:off x="5372231" y="169709"/>
            <a:ext cx="5364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eviewController提供createReview、deleteReview、getReviewsByBookId三大接口：创建时自动注入当前用户ID与图书ID，评分1-5星；删除仅限本人，采用lambdaUpdate.eq(user_id)保障只能删自己的评论；列表按时间倒序并返回总分页。评论数据同时为BookDetailVO提供平均评分，实现UGC驱动图书推荐。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A4862B44-A9EE-53E0-408D-702B4DB16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76" y="2606181"/>
            <a:ext cx="4403223" cy="3556862"/>
          </a:xfrm>
          <a:prstGeom prst="rect">
            <a:avLst/>
          </a:prstGeom>
        </p:spPr>
      </p:pic>
      <p:pic>
        <p:nvPicPr>
          <p:cNvPr id="7" name="图片 6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39A155AC-0DCD-8382-61DA-CED346B08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" y="3219847"/>
            <a:ext cx="4257455" cy="2899424"/>
          </a:xfrm>
          <a:prstGeom prst="rect">
            <a:avLst/>
          </a:prstGeom>
        </p:spPr>
      </p:pic>
      <p:pic>
        <p:nvPicPr>
          <p:cNvPr id="12" name="图片 11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1CE43177-AA82-F2E9-6CB7-306D82450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771" y="2977525"/>
            <a:ext cx="3116905" cy="33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7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D7F3B-2F3D-3B77-B686-E90ACCDAC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72DDC79-371A-2271-BE74-287299291FA7}"/>
              </a:ext>
            </a:extLst>
          </p:cNvPr>
          <p:cNvSpPr txBox="1"/>
          <p:nvPr/>
        </p:nvSpPr>
        <p:spPr>
          <a:xfrm>
            <a:off x="351766" y="4267870"/>
            <a:ext cx="5364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dminReviewController开放deleteAppointedReview，允许管理员依据reviewId一键下架不当评论，同样采用逻辑删除is_deleted=1，不影响历史评分计算。该接口与读者自删互斥，确保治理灵活。配合通知推送，可实现“评论被删提醒”，提升平台透明度。</a:t>
            </a:r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53248BB-0FDC-9EDD-7737-57007232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" y="-48917"/>
            <a:ext cx="5498495" cy="4115309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0A8700CA-66B2-0465-D425-EFFD24AA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55" y="1904621"/>
            <a:ext cx="5743976" cy="44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6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D3FEC-883A-8372-CAE5-4CD966CA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188DA0F5-541D-618C-3BDC-79C1BA5E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7946" cy="6858000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F862822A-8765-E18D-5FF2-CEBEDD35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573" y="0"/>
            <a:ext cx="3815224" cy="6858000"/>
          </a:xfrm>
          <a:prstGeom prst="rect">
            <a:avLst/>
          </a:prstGeom>
        </p:spPr>
      </p:pic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B28FF0A1-E690-6461-A4F2-A573539E4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973" y="7643447"/>
            <a:ext cx="7394845" cy="6858000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D3FE939D-BD70-76CB-FE62-5C138AB54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287" y="-4180010"/>
            <a:ext cx="51530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2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E3F4-54D3-E75C-DFC4-7AB39FAA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75A3A55A-0BBC-39F2-FAB0-E44644BA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7292" y="-187570"/>
            <a:ext cx="5767946" cy="6858000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6D01EF0F-93EC-9192-78B5-831C7EDE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219" y="0"/>
            <a:ext cx="3815224" cy="6858000"/>
          </a:xfrm>
          <a:prstGeom prst="rect">
            <a:avLst/>
          </a:prstGeom>
        </p:spPr>
      </p:pic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B1EFB381-0ACF-BB66-DB8D-1C5B7DAD5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973" y="7643447"/>
            <a:ext cx="7394845" cy="6858000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C20288CD-A459-4054-3D91-879B30593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287" y="-4180010"/>
            <a:ext cx="51530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523CB-8345-6F37-C50D-4E8659D1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1F865016-AC92-8C43-1738-5EEACB0C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7292" y="-187570"/>
            <a:ext cx="5767946" cy="6858000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7C6AB1DB-38EF-7FF6-DE74-1EF62B0C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450" y="0"/>
            <a:ext cx="3815224" cy="6858000"/>
          </a:xfrm>
          <a:prstGeom prst="rect">
            <a:avLst/>
          </a:prstGeom>
        </p:spPr>
      </p:pic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62383C18-F4BC-6EB7-88F1-EE10BCEA1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576" y="0"/>
            <a:ext cx="7394845" cy="6858000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FBD85F64-79D1-D35A-EFAF-802E1B2FB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487" y="-4367580"/>
            <a:ext cx="51530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2DC0F-06CA-8FC9-5BE0-266B3E15E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B6511D76-A2A2-8862-2052-295DD5A9A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7292" y="-187570"/>
            <a:ext cx="5767946" cy="6858000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750809C0-E198-BE71-5DAD-3AC0BB2C1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450" y="0"/>
            <a:ext cx="3815224" cy="6858000"/>
          </a:xfrm>
          <a:prstGeom prst="rect">
            <a:avLst/>
          </a:prstGeom>
        </p:spPr>
      </p:pic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278A6CCE-E24F-8362-0401-8039BCCF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84" y="7784123"/>
            <a:ext cx="7394845" cy="6858000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38B2A2E1-C065-ABC7-CE7D-E0DB6479D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393" y="2009775"/>
            <a:ext cx="51530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2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D91DD-4A5F-4216-EEB3-99597A089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左弧形 6">
            <a:hlinkClick r:id="rId2" action="ppaction://hlinksldjump"/>
            <a:extLst>
              <a:ext uri="{FF2B5EF4-FFF2-40B4-BE49-F238E27FC236}">
                <a16:creationId xmlns:a16="http://schemas.microsoft.com/office/drawing/2014/main" id="{FC5CE188-8BEA-7E18-F409-EF1167E2FC0D}"/>
              </a:ext>
            </a:extLst>
          </p:cNvPr>
          <p:cNvSpPr/>
          <p:nvPr/>
        </p:nvSpPr>
        <p:spPr>
          <a:xfrm flipH="1" flipV="1">
            <a:off x="5364480" y="2763520"/>
            <a:ext cx="1463040" cy="133096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08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44729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140960" y="2143125"/>
            <a:ext cx="7132955" cy="103568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构建</a:t>
            </a:r>
            <a:r>
              <a:rPr kumimoji="0" lang="en-US" altLang="zh-CN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mybatis</a:t>
            </a: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的环境依赖</a:t>
            </a:r>
            <a:endParaRPr kumimoji="0" lang="en-US" altLang="zh-CN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Career planning and guidance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3">
            <a:alphaModFix amt="38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72905" y="624205"/>
            <a:ext cx="6402070" cy="5919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4090" y="-74361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55288" y="-743616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16"/>
          <p:cNvSpPr/>
          <p:nvPr/>
        </p:nvSpPr>
        <p:spPr>
          <a:xfrm flipH="1">
            <a:off x="0" y="-7327265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-7190590"/>
            <a:ext cx="1663415" cy="48723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757265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4090" y="-743616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37792" y="-743616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2" name="组合 101"/>
          <p:cNvGrpSpPr/>
          <p:nvPr>
            <p:custDataLst>
              <p:tags r:id="rId1"/>
            </p:custDataLst>
          </p:nvPr>
        </p:nvGrpSpPr>
        <p:grpSpPr>
          <a:xfrm>
            <a:off x="1534636" y="-3763646"/>
            <a:ext cx="3312003" cy="2542674"/>
            <a:chOff x="4769961" y="1295399"/>
            <a:chExt cx="3312003" cy="2542674"/>
          </a:xfrm>
        </p:grpSpPr>
        <p:sp>
          <p:nvSpPr>
            <p:cNvPr id="103" name="矩形 102"/>
            <p:cNvSpPr/>
            <p:nvPr>
              <p:custDataLst>
                <p:tags r:id="rId16"/>
              </p:custDataLst>
            </p:nvPr>
          </p:nvSpPr>
          <p:spPr>
            <a:xfrm>
              <a:off x="4769963" y="1295399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4769961" y="3516855"/>
              <a:ext cx="3312003" cy="108000"/>
              <a:chOff x="4769961" y="5930840"/>
              <a:chExt cx="3312003" cy="108000"/>
            </a:xfrm>
          </p:grpSpPr>
          <p:sp>
            <p:nvSpPr>
              <p:cNvPr id="105" name="矩形 104"/>
              <p:cNvSpPr/>
              <p:nvPr>
                <p:custDataLst>
                  <p:tags r:id="rId18"/>
                </p:custDataLst>
              </p:nvPr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任意多边形: 形状 29"/>
              <p:cNvSpPr/>
              <p:nvPr>
                <p:custDataLst>
                  <p:tags r:id="rId19"/>
                </p:custDataLst>
              </p:nvPr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5642810" y="2923673"/>
              <a:ext cx="914400" cy="91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7"/>
              </p:custDataLst>
            </p:nvPr>
          </p:nvSpPr>
          <p:spPr>
            <a:xfrm>
              <a:off x="4891376" y="1429700"/>
              <a:ext cx="20213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前端技术栈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2" name="组合 111"/>
          <p:cNvGrpSpPr/>
          <p:nvPr>
            <p:custDataLst>
              <p:tags r:id="rId2"/>
            </p:custDataLst>
          </p:nvPr>
        </p:nvGrpSpPr>
        <p:grpSpPr>
          <a:xfrm>
            <a:off x="4971256" y="-3763460"/>
            <a:ext cx="3312003" cy="2322002"/>
            <a:chOff x="4769961" y="3716840"/>
            <a:chExt cx="3312003" cy="2322002"/>
          </a:xfrm>
        </p:grpSpPr>
        <p:sp>
          <p:nvSpPr>
            <p:cNvPr id="113" name="矩形 112"/>
            <p:cNvSpPr/>
            <p:nvPr>
              <p:custDataLst>
                <p:tags r:id="rId10"/>
              </p:custDataLst>
            </p:nvPr>
          </p:nvSpPr>
          <p:spPr>
            <a:xfrm>
              <a:off x="4769963" y="371684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4769961" y="5930840"/>
              <a:ext cx="3312003" cy="108000"/>
              <a:chOff x="4769961" y="5930840"/>
              <a:chExt cx="3312003" cy="108000"/>
            </a:xfrm>
          </p:grpSpPr>
          <p:sp>
            <p:nvSpPr>
              <p:cNvPr id="115" name="矩形 114"/>
              <p:cNvSpPr/>
              <p:nvPr>
                <p:custDataLst>
                  <p:tags r:id="rId14"/>
                </p:custDataLst>
              </p:nvPr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6" name="任意多边形: 形状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4890105" y="3883837"/>
              <a:ext cx="3191857" cy="2155005"/>
              <a:chOff x="4890105" y="1429700"/>
              <a:chExt cx="3191857" cy="2155005"/>
            </a:xfrm>
          </p:grpSpPr>
          <p:sp>
            <p:nvSpPr>
              <p:cNvPr id="118" name="文本框 11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891376" y="1429700"/>
                <a:ext cx="2021305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20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部署与运维</a:t>
                </a:r>
              </a:p>
              <a:p>
                <a:pPr lvl="0"/>
                <a:endParaRPr lang="zh-CN" altLang="en-US" sz="20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文本框 11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891375" y="1889652"/>
                <a:ext cx="3190587" cy="2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0" name="文本框 11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890105" y="2171195"/>
                <a:ext cx="3190587" cy="1413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接口测试：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Postman/Swagger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sz="105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版本控制：Git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5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构建工具：</a:t>
                </a:r>
                <a:r>
                  <a:rPr lang="en-US" altLang="zh-CN" sz="105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Maven 3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30" name="组合 129"/>
          <p:cNvGrpSpPr/>
          <p:nvPr>
            <p:custDataLst>
              <p:tags r:id="rId3"/>
            </p:custDataLst>
          </p:nvPr>
        </p:nvGrpSpPr>
        <p:grpSpPr>
          <a:xfrm>
            <a:off x="4995067" y="-6223636"/>
            <a:ext cx="3312003" cy="2329456"/>
            <a:chOff x="8184672" y="1295399"/>
            <a:chExt cx="3312003" cy="2329456"/>
          </a:xfrm>
        </p:grpSpPr>
        <p:sp>
          <p:nvSpPr>
            <p:cNvPr id="131" name="矩形 130"/>
            <p:cNvSpPr/>
            <p:nvPr>
              <p:custDataLst>
                <p:tags r:id="rId6"/>
              </p:custDataLst>
            </p:nvPr>
          </p:nvSpPr>
          <p:spPr>
            <a:xfrm>
              <a:off x="8184675" y="1295399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8184672" y="3516855"/>
              <a:ext cx="3312003" cy="108000"/>
              <a:chOff x="4769961" y="5930840"/>
              <a:chExt cx="3312003" cy="108000"/>
            </a:xfrm>
          </p:grpSpPr>
          <p:sp>
            <p:nvSpPr>
              <p:cNvPr id="133" name="矩形 132"/>
              <p:cNvSpPr/>
              <p:nvPr>
                <p:custDataLst>
                  <p:tags r:id="rId8"/>
                </p:custDataLst>
              </p:nvPr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4" name="任意多边形: 形状 35"/>
              <p:cNvSpPr/>
              <p:nvPr>
                <p:custDataLst>
                  <p:tags r:id="rId9"/>
                </p:custDataLst>
              </p:nvPr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6" name="文本框 135"/>
            <p:cNvSpPr txBox="1"/>
            <p:nvPr>
              <p:custDataLst>
                <p:tags r:id="rId7"/>
              </p:custDataLst>
            </p:nvPr>
          </p:nvSpPr>
          <p:spPr>
            <a:xfrm>
              <a:off x="8280925" y="1429700"/>
              <a:ext cx="20213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0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后端技术栈</a:t>
              </a:r>
            </a:p>
            <a:p>
              <a:pPr lvl="0"/>
              <a:endParaRPr lang="zh-CN" altLang="en-US" sz="20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5" name="文本框 144"/>
          <p:cNvSpPr txBox="1"/>
          <p:nvPr>
            <p:custDataLst>
              <p:tags r:id="rId4"/>
            </p:custDataLst>
          </p:nvPr>
        </p:nvSpPr>
        <p:spPr>
          <a:xfrm>
            <a:off x="1655334" y="-2865763"/>
            <a:ext cx="3190587" cy="141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Vue 3+TypeScript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构建工具：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Vite 7.2.2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sz="105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状态管理：Pinia 3.0.4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sz="105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路由管理：Vue Router 4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6" name="文本框 145"/>
          <p:cNvSpPr txBox="1"/>
          <p:nvPr>
            <p:custDataLst>
              <p:tags r:id="rId5"/>
            </p:custDataLst>
          </p:nvPr>
        </p:nvSpPr>
        <p:spPr>
          <a:xfrm>
            <a:off x="5090684" y="-5325753"/>
            <a:ext cx="3190587" cy="141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Spring Boot 3.5.7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ORM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MyBatis-Plus 3.5.7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安全框架：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Spring Security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MySQL/MariaDB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工具库：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Lombok, Hutool</a:t>
            </a:r>
          </a:p>
          <a:p>
            <a:pPr marL="171450" marR="0" lvl="0" indent="-17145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0" name="Picture 2" descr="image.jp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64080" y="-6044565"/>
            <a:ext cx="2054225" cy="196405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27110" y="1409950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688308" y="1409950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任意多边形: 形状 16"/>
          <p:cNvSpPr/>
          <p:nvPr/>
        </p:nvSpPr>
        <p:spPr>
          <a:xfrm flipH="1">
            <a:off x="33020" y="751586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57" y="7652535"/>
            <a:ext cx="1663415" cy="48723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3020" y="1408586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7110" y="1409950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70812" y="1409950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93980" y="7389495"/>
            <a:ext cx="5590540" cy="689165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739255" y="8646795"/>
            <a:ext cx="3608705" cy="5223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MyBatis-Plus</a:t>
            </a: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简化数据库操作</a:t>
            </a: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驱动</a:t>
            </a: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数据库连接</a:t>
            </a: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Lombok</a:t>
            </a: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精简实体类代码</a:t>
            </a: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Spring Boot/ Security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测试依赖支持单元测试与安全相关测试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6001783" y="9243804"/>
            <a:ext cx="597264" cy="597262"/>
            <a:chOff x="7705488" y="2274044"/>
            <a:chExt cx="597264" cy="597262"/>
          </a:xfrm>
          <a:solidFill>
            <a:srgbClr val="1C6299"/>
          </a:solidFill>
        </p:grpSpPr>
        <p:sp>
          <p:nvSpPr>
            <p:cNvPr id="34" name="íşlîḓé"/>
            <p:cNvSpPr/>
            <p:nvPr/>
          </p:nvSpPr>
          <p:spPr>
            <a:xfrm>
              <a:off x="7705488" y="2274044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30" y="2376003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61" name="组合 60"/>
          <p:cNvGrpSpPr/>
          <p:nvPr/>
        </p:nvGrpSpPr>
        <p:grpSpPr>
          <a:xfrm>
            <a:off x="6001869" y="10375295"/>
            <a:ext cx="597264" cy="597262"/>
            <a:chOff x="7982434" y="3422045"/>
            <a:chExt cx="597264" cy="597262"/>
          </a:xfrm>
          <a:solidFill>
            <a:srgbClr val="1C6299"/>
          </a:solidFill>
        </p:grpSpPr>
        <p:sp>
          <p:nvSpPr>
            <p:cNvPr id="62" name="ïsḻíḍe"/>
            <p:cNvSpPr/>
            <p:nvPr/>
          </p:nvSpPr>
          <p:spPr>
            <a:xfrm>
              <a:off x="7982434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3" name="图片 62"/>
            <p:cNvPicPr preferRelativeResize="0"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895" y="3583945"/>
              <a:ext cx="426316" cy="324000"/>
            </a:xfrm>
            <a:prstGeom prst="rect">
              <a:avLst/>
            </a:prstGeom>
            <a:grpFill/>
          </p:spPr>
        </p:pic>
      </p:grpSp>
      <p:grpSp>
        <p:nvGrpSpPr>
          <p:cNvPr id="64" name="组合 63"/>
          <p:cNvGrpSpPr/>
          <p:nvPr/>
        </p:nvGrpSpPr>
        <p:grpSpPr>
          <a:xfrm>
            <a:off x="6001148" y="11457890"/>
            <a:ext cx="597264" cy="597262"/>
            <a:chOff x="7705488" y="4570045"/>
            <a:chExt cx="597264" cy="597262"/>
          </a:xfrm>
          <a:solidFill>
            <a:srgbClr val="1C6299"/>
          </a:solidFill>
        </p:grpSpPr>
        <p:sp>
          <p:nvSpPr>
            <p:cNvPr id="65" name="ïṥļîde"/>
            <p:cNvSpPr/>
            <p:nvPr/>
          </p:nvSpPr>
          <p:spPr>
            <a:xfrm>
              <a:off x="7705488" y="4570045"/>
              <a:ext cx="597264" cy="597262"/>
            </a:xfrm>
            <a:prstGeom prst="ellipse">
              <a:avLst/>
            </a:prstGeom>
            <a:grpFill/>
            <a:ln w="19050">
              <a:solidFill>
                <a:srgbClr val="42A8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707" y="4666892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67" name="组合 66"/>
          <p:cNvGrpSpPr/>
          <p:nvPr/>
        </p:nvGrpSpPr>
        <p:grpSpPr>
          <a:xfrm>
            <a:off x="6048162" y="12579380"/>
            <a:ext cx="597264" cy="597262"/>
            <a:chOff x="3609127" y="3422045"/>
            <a:chExt cx="597264" cy="597262"/>
          </a:xfrm>
          <a:solidFill>
            <a:srgbClr val="1C6299"/>
          </a:solidFill>
        </p:grpSpPr>
        <p:sp>
          <p:nvSpPr>
            <p:cNvPr id="68" name="iṧlïḍe"/>
            <p:cNvSpPr/>
            <p:nvPr/>
          </p:nvSpPr>
          <p:spPr>
            <a:xfrm>
              <a:off x="3609127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669" y="3559028"/>
              <a:ext cx="324000" cy="324000"/>
            </a:xfrm>
            <a:prstGeom prst="rect">
              <a:avLst/>
            </a:prstGeom>
            <a:grpFill/>
          </p:spPr>
        </p:pic>
      </p:grpSp>
      <p:sp>
        <p:nvSpPr>
          <p:cNvPr id="70" name="标题 1"/>
          <p:cNvSpPr txBox="1"/>
          <p:nvPr/>
        </p:nvSpPr>
        <p:spPr>
          <a:xfrm>
            <a:off x="6322060" y="8315325"/>
            <a:ext cx="3475355" cy="72580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核心依赖组合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bldLvl="0" animBg="1"/>
      <p:bldP spid="7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A5E62-9259-351F-7D26-39C7155A6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06BA274D-6C34-B614-5413-597A51B0A3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601AF5-8C7F-DE0C-E891-A48D73518EFC}"/>
              </a:ext>
            </a:extLst>
          </p:cNvPr>
          <p:cNvSpPr txBox="1"/>
          <p:nvPr/>
        </p:nvSpPr>
        <p:spPr>
          <a:xfrm>
            <a:off x="6194895" y="83733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读者通过“/borrow/me”分页查询当前在借清单，状态非RETURNED；Admin端提供全量借阅记录检索，可按书名模糊过滤，用于后台客服追踪与对账。所有列表统一封装PageResponse，前端可直接绑定分页组件。</a:t>
            </a:r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735D01F-316D-B0AA-2648-4EC681BF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50" y="2650964"/>
            <a:ext cx="4768792" cy="39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2727-B4F9-7CAC-1B87-E8F3384D9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, 表格&#10;&#10;AI 生成的内容可能不正确。">
            <a:extLst>
              <a:ext uri="{FF2B5EF4-FFF2-40B4-BE49-F238E27FC236}">
                <a16:creationId xmlns:a16="http://schemas.microsoft.com/office/drawing/2014/main" id="{D4848631-04AF-A2AD-5775-AE06AB733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6" y="0"/>
            <a:ext cx="6292129" cy="4207036"/>
          </a:xfrm>
          <a:prstGeom prst="rect">
            <a:avLst/>
          </a:prstGeom>
        </p:spPr>
      </p:pic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71BD09DA-39FE-01FA-FD51-6B46C9D0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082" y="2495980"/>
            <a:ext cx="5074598" cy="42070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231213E-6486-2148-2552-0829D89CBA53}"/>
              </a:ext>
            </a:extLst>
          </p:cNvPr>
          <p:cNvSpPr txBox="1"/>
          <p:nvPr/>
        </p:nvSpPr>
        <p:spPr>
          <a:xfrm>
            <a:off x="6875435" y="1091056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管理员端对成员借阅历史的查看与管理</a:t>
            </a:r>
          </a:p>
        </p:txBody>
      </p:sp>
    </p:spTree>
    <p:extLst>
      <p:ext uri="{BB962C8B-B14F-4D97-AF65-F5344CB8AC3E}">
        <p14:creationId xmlns:p14="http://schemas.microsoft.com/office/powerpoint/2010/main" val="198581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B2F9D-F013-8DA9-7CCF-7C8D69F6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FBFF7C8F-6306-03CF-E2D4-541EB8EF1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08978" cy="3098800"/>
          </a:xfrm>
          <a:prstGeom prst="rect">
            <a:avLst/>
          </a:prstGeom>
        </p:spPr>
      </p:pic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DAA786C-DEC6-73A1-EC23-F364F391F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3475"/>
            <a:ext cx="5159510" cy="4122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1D13AB-E977-E9ED-C59D-857DAB0AD1A0}"/>
              </a:ext>
            </a:extLst>
          </p:cNvPr>
          <p:cNvSpPr txBox="1"/>
          <p:nvPr/>
        </p:nvSpPr>
        <p:spPr>
          <a:xfrm>
            <a:off x="5968785" y="903069"/>
            <a:ext cx="6094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“/borrow/history”展示已归还记录，支持批量删除失效历史，释放数据库存储。</a:t>
            </a:r>
          </a:p>
        </p:txBody>
      </p:sp>
    </p:spTree>
    <p:extLst>
      <p:ext uri="{BB962C8B-B14F-4D97-AF65-F5344CB8AC3E}">
        <p14:creationId xmlns:p14="http://schemas.microsoft.com/office/powerpoint/2010/main" val="96814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F2EF5-8A8E-3579-17AB-A4A90E40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6D07F0F-6A76-9124-0988-2C007EC3A5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965126" cy="3355383"/>
          </a:xfrm>
          <a:prstGeom prst="rect">
            <a:avLst/>
          </a:prstGeom>
        </p:spPr>
      </p:pic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E2F17487-A88D-1944-3ACA-AAFB3B44E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111" y="911899"/>
            <a:ext cx="5248390" cy="55638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06D233-875F-8767-C389-EF06F053AADD}"/>
              </a:ext>
            </a:extLst>
          </p:cNvPr>
          <p:cNvSpPr txBox="1"/>
          <p:nvPr/>
        </p:nvSpPr>
        <p:spPr>
          <a:xfrm>
            <a:off x="1086818" y="3927245"/>
            <a:ext cx="3640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“/bo</a:t>
            </a:r>
            <a:r>
              <a:rPr lang="en-US" altLang="zh-CN" dirty="0"/>
              <a:t>ok/get</a:t>
            </a:r>
            <a:r>
              <a:rPr lang="zh-CN" altLang="en-US" dirty="0"/>
              <a:t>/</a:t>
            </a:r>
            <a:r>
              <a:rPr lang="en-US" altLang="zh-CN" dirty="0"/>
              <a:t>top10</a:t>
            </a:r>
            <a:r>
              <a:rPr lang="zh-CN" altLang="en-US" dirty="0"/>
              <a:t>”展示最热门的十本书，本页为对应的</a:t>
            </a:r>
            <a:endParaRPr lang="en-US" altLang="zh-CN" dirty="0"/>
          </a:p>
          <a:p>
            <a:r>
              <a:rPr lang="zh-CN" altLang="en-US" dirty="0"/>
              <a:t>前后端实际效果展示</a:t>
            </a:r>
          </a:p>
        </p:txBody>
      </p:sp>
    </p:spTree>
    <p:extLst>
      <p:ext uri="{BB962C8B-B14F-4D97-AF65-F5344CB8AC3E}">
        <p14:creationId xmlns:p14="http://schemas.microsoft.com/office/powerpoint/2010/main" val="113671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73ED0-B765-6FE9-0F50-3BD62E617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6CE5F14F-2256-8E8B-8CD1-8D81DBB6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2"/>
            <a:ext cx="9077325" cy="5286375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EAE5F822-2E3C-57BA-52F2-24720476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71251"/>
            <a:ext cx="9201150" cy="3228975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ADDFA41C-1B90-6B14-DA3B-C5306D53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335" y="7910513"/>
            <a:ext cx="7505700" cy="6296025"/>
          </a:xfrm>
          <a:prstGeom prst="rect">
            <a:avLst/>
          </a:prstGeom>
        </p:spPr>
      </p:pic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6BF7CBF4-74A9-923B-6457-36D816180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6502" y="-1"/>
            <a:ext cx="8416225" cy="6858000"/>
          </a:xfrm>
          <a:prstGeom prst="rect">
            <a:avLst/>
          </a:prstGeom>
        </p:spPr>
      </p:pic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69E5D540-3EC3-D96C-2382-CF3C05D88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931" y="-8323385"/>
            <a:ext cx="6302394" cy="6858000"/>
          </a:xfrm>
          <a:prstGeom prst="rect">
            <a:avLst/>
          </a:prstGeom>
        </p:spPr>
      </p:pic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0B92999F-F56F-79CF-806E-84CD0B2FE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7389" y="-7910515"/>
            <a:ext cx="5991892" cy="6858000"/>
          </a:xfrm>
          <a:prstGeom prst="rect">
            <a:avLst/>
          </a:prstGeom>
        </p:spPr>
      </p:pic>
      <p:pic>
        <p:nvPicPr>
          <p:cNvPr id="19" name="图片 18" descr="文本&#10;&#10;AI 生成的内容可能不正确。">
            <a:extLst>
              <a:ext uri="{FF2B5EF4-FFF2-40B4-BE49-F238E27FC236}">
                <a16:creationId xmlns:a16="http://schemas.microsoft.com/office/drawing/2014/main" id="{11646472-8285-31EA-BF91-E84438A31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25700" y="-4250348"/>
            <a:ext cx="54768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0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5ACDB-5767-0C40-0BE7-34B13B18B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4A5C62D7-3B5D-46A1-671F-8AC143275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3538" y="-205153"/>
            <a:ext cx="9077325" cy="5286375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FD8E93EB-E7B6-2D41-5DF3-26376E68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201150" cy="3228975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1DA1F8F1-6763-3E10-7355-1D2ADE9B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335" y="7910513"/>
            <a:ext cx="7505700" cy="6296025"/>
          </a:xfrm>
          <a:prstGeom prst="rect">
            <a:avLst/>
          </a:prstGeom>
        </p:spPr>
      </p:pic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A058918C-C53A-B0F2-3C4F-A56FB813F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6502" y="-1"/>
            <a:ext cx="8416225" cy="6858000"/>
          </a:xfrm>
          <a:prstGeom prst="rect">
            <a:avLst/>
          </a:prstGeom>
        </p:spPr>
      </p:pic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2279703B-CC4C-95EA-B694-33561E36A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931" y="-8323385"/>
            <a:ext cx="6302394" cy="6858000"/>
          </a:xfrm>
          <a:prstGeom prst="rect">
            <a:avLst/>
          </a:prstGeom>
        </p:spPr>
      </p:pic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B345922F-1457-CC4A-6638-18CF2AC3B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7389" y="-7910515"/>
            <a:ext cx="5991892" cy="6858000"/>
          </a:xfrm>
          <a:prstGeom prst="rect">
            <a:avLst/>
          </a:prstGeom>
        </p:spPr>
      </p:pic>
      <p:pic>
        <p:nvPicPr>
          <p:cNvPr id="19" name="图片 18" descr="文本&#10;&#10;AI 生成的内容可能不正确。">
            <a:extLst>
              <a:ext uri="{FF2B5EF4-FFF2-40B4-BE49-F238E27FC236}">
                <a16:creationId xmlns:a16="http://schemas.microsoft.com/office/drawing/2014/main" id="{373554F1-458E-4ADE-7EE5-3387E01C5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228974"/>
            <a:ext cx="54768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1AEE2-F0C1-A7E1-4BCD-A3A52EC2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8AFB5A9F-6D17-0011-3366-DE4DAC9E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3538" y="-205153"/>
            <a:ext cx="9077325" cy="5286375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FE173AAD-E65D-7422-28BC-B25FAC52E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01150" y="-6025663"/>
            <a:ext cx="9201150" cy="3228975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1BFB7067-53BB-1267-BBDB-30D72190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335" y="7910513"/>
            <a:ext cx="7505700" cy="6296025"/>
          </a:xfrm>
          <a:prstGeom prst="rect">
            <a:avLst/>
          </a:prstGeom>
        </p:spPr>
      </p:pic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45772763-0B4D-7C55-DD34-F6BE241A8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6502" y="-1"/>
            <a:ext cx="8416225" cy="6858000"/>
          </a:xfrm>
          <a:prstGeom prst="rect">
            <a:avLst/>
          </a:prstGeom>
        </p:spPr>
      </p:pic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7731F2E5-E55E-13DE-460B-8DCA7AEC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302394" cy="6858000"/>
          </a:xfrm>
          <a:prstGeom prst="rect">
            <a:avLst/>
          </a:prstGeom>
        </p:spPr>
      </p:pic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67D00591-2EE2-88DE-E932-0014BA7F2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7389" y="-7910515"/>
            <a:ext cx="5991892" cy="6858000"/>
          </a:xfrm>
          <a:prstGeom prst="rect">
            <a:avLst/>
          </a:prstGeom>
        </p:spPr>
      </p:pic>
      <p:pic>
        <p:nvPicPr>
          <p:cNvPr id="19" name="图片 18" descr="文本&#10;&#10;AI 生成的内容可能不正确。">
            <a:extLst>
              <a:ext uri="{FF2B5EF4-FFF2-40B4-BE49-F238E27FC236}">
                <a16:creationId xmlns:a16="http://schemas.microsoft.com/office/drawing/2014/main" id="{B6AD164C-CB43-DDDB-9C36-17BA0C2FF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201150" y="-2796688"/>
            <a:ext cx="54768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8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28DFA-6B22-34E7-B04C-7FB2E75E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6746BEC8-2656-CBB7-378D-E8A7945B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3538" y="-205153"/>
            <a:ext cx="9077325" cy="5286375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914BB29F-154F-3122-3EB4-3489D5AF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01150" y="-6025663"/>
            <a:ext cx="9201150" cy="3228975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4DBB6572-5120-C365-1E71-25DDED68E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335" y="7910513"/>
            <a:ext cx="7505700" cy="6296025"/>
          </a:xfrm>
          <a:prstGeom prst="rect">
            <a:avLst/>
          </a:prstGeom>
        </p:spPr>
      </p:pic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F005B601-2C47-A521-3CCD-E5C9B81F7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6502" y="-1"/>
            <a:ext cx="8416225" cy="6858000"/>
          </a:xfrm>
          <a:prstGeom prst="rect">
            <a:avLst/>
          </a:prstGeom>
        </p:spPr>
      </p:pic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951C8565-4540-98F6-66B6-98B6C13C9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026669" y="7892928"/>
            <a:ext cx="6302394" cy="6858000"/>
          </a:xfrm>
          <a:prstGeom prst="rect">
            <a:avLst/>
          </a:prstGeom>
        </p:spPr>
      </p:pic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E69B3E8B-4E3D-1175-839F-18BDDADCC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991892" cy="6858000"/>
          </a:xfrm>
          <a:prstGeom prst="rect">
            <a:avLst/>
          </a:prstGeom>
        </p:spPr>
      </p:pic>
      <p:pic>
        <p:nvPicPr>
          <p:cNvPr id="19" name="图片 18" descr="文本&#10;&#10;AI 生成的内容可能不正确。">
            <a:extLst>
              <a:ext uri="{FF2B5EF4-FFF2-40B4-BE49-F238E27FC236}">
                <a16:creationId xmlns:a16="http://schemas.microsoft.com/office/drawing/2014/main" id="{D124C68E-612A-EE10-6713-5BF47DF70B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201150" y="-2796688"/>
            <a:ext cx="54768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9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EC9F0-4122-FA56-D2CB-D510FA306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463D264A-40BD-DBDE-4ACB-7A9A6E62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3538" y="-205153"/>
            <a:ext cx="9077325" cy="5286375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5B1AD240-6728-AC6F-3C5D-5819ADCB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01150" y="-6025663"/>
            <a:ext cx="9201150" cy="3228975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BFD1DDF7-A167-B6D5-286B-2992FE63E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335" y="7910513"/>
            <a:ext cx="7505700" cy="6296025"/>
          </a:xfrm>
          <a:prstGeom prst="rect">
            <a:avLst/>
          </a:prstGeom>
        </p:spPr>
      </p:pic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FE9770EE-838D-3960-3EEC-ABEEA640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416225" cy="6858000"/>
          </a:xfrm>
          <a:prstGeom prst="rect">
            <a:avLst/>
          </a:prstGeom>
        </p:spPr>
      </p:pic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AC64F5E8-33A3-85AB-523A-32949F4E4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026669" y="7892928"/>
            <a:ext cx="6302394" cy="6858000"/>
          </a:xfrm>
          <a:prstGeom prst="rect">
            <a:avLst/>
          </a:prstGeom>
        </p:spPr>
      </p:pic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F80779A3-9EDC-AA57-2EBF-1EE51093C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74276" y="8276492"/>
            <a:ext cx="5991892" cy="6858000"/>
          </a:xfrm>
          <a:prstGeom prst="rect">
            <a:avLst/>
          </a:prstGeom>
        </p:spPr>
      </p:pic>
      <p:pic>
        <p:nvPicPr>
          <p:cNvPr id="19" name="图片 18" descr="文本&#10;&#10;AI 生成的内容可能不正确。">
            <a:extLst>
              <a:ext uri="{FF2B5EF4-FFF2-40B4-BE49-F238E27FC236}">
                <a16:creationId xmlns:a16="http://schemas.microsoft.com/office/drawing/2014/main" id="{12120BE5-0380-C174-8A53-66050E16B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201150" y="-2796688"/>
            <a:ext cx="54768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5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CDA8A-F723-B83E-3912-1D016FAD5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720081B5-7F88-1B78-C441-F2781CB0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3538" y="-205153"/>
            <a:ext cx="9077325" cy="5286375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83C201F0-4076-EBA3-1149-FD96A77EA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01150" y="-6025663"/>
            <a:ext cx="9201150" cy="3228975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03FBE9DF-A4AA-85E8-38EE-B70E8D9D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05700" cy="6296025"/>
          </a:xfrm>
          <a:prstGeom prst="rect">
            <a:avLst/>
          </a:prstGeom>
        </p:spPr>
      </p:pic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C64DEF7D-AC6C-7CAF-8503-C35058467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615" y="9800492"/>
            <a:ext cx="8416225" cy="6858000"/>
          </a:xfrm>
          <a:prstGeom prst="rect">
            <a:avLst/>
          </a:prstGeom>
        </p:spPr>
      </p:pic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FC91DEA9-B12A-C3ED-39A1-838648C82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026669" y="7892928"/>
            <a:ext cx="6302394" cy="6858000"/>
          </a:xfrm>
          <a:prstGeom prst="rect">
            <a:avLst/>
          </a:prstGeom>
        </p:spPr>
      </p:pic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4AFA1D05-438C-24D8-80E1-6810A7402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74276" y="8276492"/>
            <a:ext cx="5991892" cy="6858000"/>
          </a:xfrm>
          <a:prstGeom prst="rect">
            <a:avLst/>
          </a:prstGeom>
        </p:spPr>
      </p:pic>
      <p:pic>
        <p:nvPicPr>
          <p:cNvPr id="19" name="图片 18" descr="文本&#10;&#10;AI 生成的内容可能不正确。">
            <a:extLst>
              <a:ext uri="{FF2B5EF4-FFF2-40B4-BE49-F238E27FC236}">
                <a16:creationId xmlns:a16="http://schemas.microsoft.com/office/drawing/2014/main" id="{24B8A057-1F2E-5782-F72A-8C26305B2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201150" y="-2796688"/>
            <a:ext cx="54768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33655"/>
            <a:ext cx="5590540" cy="6891655"/>
          </a:xfrm>
          <a:prstGeom prst="rect">
            <a:avLst/>
          </a:prstGeom>
        </p:spPr>
      </p:pic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alphaModFix amt="3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72905" y="624205"/>
            <a:ext cx="6402070" cy="5919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833235" y="1257935"/>
            <a:ext cx="3608705" cy="5223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MyBatis-Plus</a:t>
            </a: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简化数据库操作</a:t>
            </a: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驱动</a:t>
            </a: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数据库连接</a:t>
            </a: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Lombok</a:t>
            </a: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精简实体类代码</a:t>
            </a: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Spring Boot/ Security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测试依赖支持单元测试与安全相关测试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6095763" y="1854944"/>
            <a:ext cx="597264" cy="597262"/>
            <a:chOff x="7705488" y="2274044"/>
            <a:chExt cx="597264" cy="597262"/>
          </a:xfrm>
          <a:solidFill>
            <a:srgbClr val="1C6299"/>
          </a:solidFill>
        </p:grpSpPr>
        <p:sp>
          <p:nvSpPr>
            <p:cNvPr id="26" name="íşlîḓé"/>
            <p:cNvSpPr/>
            <p:nvPr/>
          </p:nvSpPr>
          <p:spPr>
            <a:xfrm>
              <a:off x="7705488" y="2274044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30" y="2376003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61" name="组合 60"/>
          <p:cNvGrpSpPr/>
          <p:nvPr/>
        </p:nvGrpSpPr>
        <p:grpSpPr>
          <a:xfrm>
            <a:off x="6095849" y="2986435"/>
            <a:ext cx="597264" cy="597262"/>
            <a:chOff x="7982434" y="3422045"/>
            <a:chExt cx="597264" cy="597262"/>
          </a:xfrm>
          <a:solidFill>
            <a:srgbClr val="1C6299"/>
          </a:solidFill>
        </p:grpSpPr>
        <p:sp>
          <p:nvSpPr>
            <p:cNvPr id="62" name="ïsḻíḍe"/>
            <p:cNvSpPr/>
            <p:nvPr/>
          </p:nvSpPr>
          <p:spPr>
            <a:xfrm>
              <a:off x="7982434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3" name="图片 62"/>
            <p:cNvPicPr preferRelativeResize="0"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895" y="3583945"/>
              <a:ext cx="426316" cy="324000"/>
            </a:xfrm>
            <a:prstGeom prst="rect">
              <a:avLst/>
            </a:prstGeom>
            <a:grpFill/>
          </p:spPr>
        </p:pic>
      </p:grpSp>
      <p:grpSp>
        <p:nvGrpSpPr>
          <p:cNvPr id="64" name="组合 63"/>
          <p:cNvGrpSpPr/>
          <p:nvPr/>
        </p:nvGrpSpPr>
        <p:grpSpPr>
          <a:xfrm>
            <a:off x="6095128" y="4069030"/>
            <a:ext cx="597264" cy="597262"/>
            <a:chOff x="7705488" y="4570045"/>
            <a:chExt cx="597264" cy="597262"/>
          </a:xfrm>
          <a:solidFill>
            <a:srgbClr val="1C6299"/>
          </a:solidFill>
        </p:grpSpPr>
        <p:sp>
          <p:nvSpPr>
            <p:cNvPr id="65" name="ïṥļîde"/>
            <p:cNvSpPr/>
            <p:nvPr/>
          </p:nvSpPr>
          <p:spPr>
            <a:xfrm>
              <a:off x="7705488" y="4570045"/>
              <a:ext cx="597264" cy="597262"/>
            </a:xfrm>
            <a:prstGeom prst="ellipse">
              <a:avLst/>
            </a:prstGeom>
            <a:grpFill/>
            <a:ln w="19050">
              <a:solidFill>
                <a:srgbClr val="42A8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707" y="4666892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67" name="组合 66"/>
          <p:cNvGrpSpPr/>
          <p:nvPr/>
        </p:nvGrpSpPr>
        <p:grpSpPr>
          <a:xfrm>
            <a:off x="6142142" y="5190520"/>
            <a:ext cx="597264" cy="597262"/>
            <a:chOff x="3609127" y="3422045"/>
            <a:chExt cx="597264" cy="597262"/>
          </a:xfrm>
          <a:solidFill>
            <a:srgbClr val="1C6299"/>
          </a:solidFill>
        </p:grpSpPr>
        <p:sp>
          <p:nvSpPr>
            <p:cNvPr id="68" name="iṧlïḍe"/>
            <p:cNvSpPr/>
            <p:nvPr/>
          </p:nvSpPr>
          <p:spPr>
            <a:xfrm>
              <a:off x="3609127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669" y="3559028"/>
              <a:ext cx="324000" cy="324000"/>
            </a:xfrm>
            <a:prstGeom prst="rect">
              <a:avLst/>
            </a:prstGeom>
            <a:grpFill/>
          </p:spPr>
        </p:pic>
      </p:grpSp>
      <p:sp>
        <p:nvSpPr>
          <p:cNvPr id="70" name="标题 1"/>
          <p:cNvSpPr txBox="1"/>
          <p:nvPr/>
        </p:nvSpPr>
        <p:spPr>
          <a:xfrm>
            <a:off x="6416040" y="926465"/>
            <a:ext cx="3475355" cy="72580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核心依赖组合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-726567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4090" y="-682021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655288" y="-682021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31171" y="-5287109"/>
            <a:ext cx="244729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013960" y="-5249545"/>
            <a:ext cx="7132955" cy="103568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构建</a:t>
            </a:r>
            <a:r>
              <a:rPr kumimoji="0" lang="en-US" altLang="zh-CN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mybatis</a:t>
            </a: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的环境依赖</a:t>
            </a:r>
            <a:endParaRPr kumimoji="0" lang="en-US" altLang="zh-CN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5433176" y="-360489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Career planning and guidance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492693" y="-524954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433176" y="-3960091"/>
            <a:ext cx="720000" cy="1016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16"/>
          <p:cNvSpPr/>
          <p:nvPr/>
        </p:nvSpPr>
        <p:spPr>
          <a:xfrm flipH="1">
            <a:off x="0" y="-726567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-7128995"/>
            <a:ext cx="1663415" cy="48723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-69567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4090" y="-682021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137792" y="-682021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37640" y="0"/>
            <a:ext cx="54102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5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6" grpId="0"/>
      <p:bldP spid="13" grpId="0"/>
      <p:bldP spid="14" grpId="0"/>
      <p:bldP spid="16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87527" y="2967912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825416" y="5742133"/>
            <a:ext cx="3180965" cy="656654"/>
            <a:chOff x="4825750" y="5415179"/>
            <a:chExt cx="3180965" cy="656654"/>
          </a:xfrm>
        </p:grpSpPr>
        <p:sp>
          <p:nvSpPr>
            <p:cNvPr id="14" name="椭圆 13"/>
            <p:cNvSpPr/>
            <p:nvPr/>
          </p:nvSpPr>
          <p:spPr>
            <a:xfrm>
              <a:off x="4825750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22211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r>
                <a:rPr lang="en-US" altLang="zh-CN" kern="0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  </a:t>
              </a:r>
              <a:endParaRPr lang="zh-CN" altLang="en-US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" name="文本占位符 13"/>
            <p:cNvSpPr txBox="1"/>
            <p:nvPr/>
          </p:nvSpPr>
          <p:spPr>
            <a:xfrm>
              <a:off x="4977763" y="5415179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20204"/>
                  <a:ea typeface="微软雅黑" panose="020B0503020204020204" pitchFamily="34" charset="-122"/>
                </a:rPr>
                <a:t> 2025 / 11 / 29</a:t>
              </a:r>
              <a:endParaRPr lang="zh-CN" altLang="en-US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705" y="635"/>
            <a:ext cx="54102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833680" y="864308"/>
            <a:ext cx="5388211" cy="5291497"/>
            <a:chOff x="4792229" y="2254356"/>
            <a:chExt cx="2363981" cy="2364708"/>
          </a:xfrm>
        </p:grpSpPr>
        <p:sp>
          <p:nvSpPr>
            <p:cNvPr id="29" name="Freeform 14"/>
            <p:cNvSpPr/>
            <p:nvPr/>
          </p:nvSpPr>
          <p:spPr bwMode="auto">
            <a:xfrm rot="900000">
              <a:off x="4792229" y="2254356"/>
              <a:ext cx="2363981" cy="2364708"/>
            </a:xfrm>
            <a:custGeom>
              <a:avLst/>
              <a:gdLst>
                <a:gd name="T0" fmla="*/ 809 w 984"/>
                <a:gd name="T1" fmla="*/ 175 h 983"/>
                <a:gd name="T2" fmla="*/ 809 w 984"/>
                <a:gd name="T3" fmla="*/ 809 h 983"/>
                <a:gd name="T4" fmla="*/ 175 w 984"/>
                <a:gd name="T5" fmla="*/ 809 h 983"/>
                <a:gd name="T6" fmla="*/ 175 w 984"/>
                <a:gd name="T7" fmla="*/ 175 h 983"/>
                <a:gd name="T8" fmla="*/ 809 w 984"/>
                <a:gd name="T9" fmla="*/ 175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983">
                  <a:moveTo>
                    <a:pt x="809" y="175"/>
                  </a:moveTo>
                  <a:cubicBezTo>
                    <a:pt x="984" y="350"/>
                    <a:pt x="984" y="634"/>
                    <a:pt x="809" y="809"/>
                  </a:cubicBezTo>
                  <a:cubicBezTo>
                    <a:pt x="634" y="983"/>
                    <a:pt x="350" y="983"/>
                    <a:pt x="175" y="809"/>
                  </a:cubicBezTo>
                  <a:cubicBezTo>
                    <a:pt x="0" y="634"/>
                    <a:pt x="0" y="350"/>
                    <a:pt x="175" y="175"/>
                  </a:cubicBezTo>
                  <a:cubicBezTo>
                    <a:pt x="350" y="0"/>
                    <a:pt x="634" y="0"/>
                    <a:pt x="809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5669074" y="2625700"/>
              <a:ext cx="596300" cy="546970"/>
            </a:xfrm>
            <a:custGeom>
              <a:avLst/>
              <a:gdLst>
                <a:gd name="T0" fmla="*/ 79 w 126"/>
                <a:gd name="T1" fmla="*/ 53 h 115"/>
                <a:gd name="T2" fmla="*/ 83 w 126"/>
                <a:gd name="T3" fmla="*/ 69 h 115"/>
                <a:gd name="T4" fmla="*/ 83 w 126"/>
                <a:gd name="T5" fmla="*/ 77 h 115"/>
                <a:gd name="T6" fmla="*/ 89 w 126"/>
                <a:gd name="T7" fmla="*/ 71 h 115"/>
                <a:gd name="T8" fmla="*/ 83 w 126"/>
                <a:gd name="T9" fmla="*/ 49 h 115"/>
                <a:gd name="T10" fmla="*/ 64 w 126"/>
                <a:gd name="T11" fmla="*/ 46 h 115"/>
                <a:gd name="T12" fmla="*/ 122 w 126"/>
                <a:gd name="T13" fmla="*/ 105 h 115"/>
                <a:gd name="T14" fmla="*/ 118 w 126"/>
                <a:gd name="T15" fmla="*/ 105 h 115"/>
                <a:gd name="T16" fmla="*/ 122 w 126"/>
                <a:gd name="T17" fmla="*/ 29 h 115"/>
                <a:gd name="T18" fmla="*/ 122 w 126"/>
                <a:gd name="T19" fmla="*/ 19 h 115"/>
                <a:gd name="T20" fmla="*/ 76 w 126"/>
                <a:gd name="T21" fmla="*/ 13 h 115"/>
                <a:gd name="T22" fmla="*/ 63 w 126"/>
                <a:gd name="T23" fmla="*/ 0 h 115"/>
                <a:gd name="T24" fmla="*/ 51 w 126"/>
                <a:gd name="T25" fmla="*/ 13 h 115"/>
                <a:gd name="T26" fmla="*/ 5 w 126"/>
                <a:gd name="T27" fmla="*/ 19 h 115"/>
                <a:gd name="T28" fmla="*/ 5 w 126"/>
                <a:gd name="T29" fmla="*/ 29 h 115"/>
                <a:gd name="T30" fmla="*/ 9 w 126"/>
                <a:gd name="T31" fmla="*/ 105 h 115"/>
                <a:gd name="T32" fmla="*/ 0 w 126"/>
                <a:gd name="T33" fmla="*/ 110 h 115"/>
                <a:gd name="T34" fmla="*/ 122 w 126"/>
                <a:gd name="T35" fmla="*/ 115 h 115"/>
                <a:gd name="T36" fmla="*/ 122 w 126"/>
                <a:gd name="T37" fmla="*/ 105 h 115"/>
                <a:gd name="T38" fmla="*/ 58 w 126"/>
                <a:gd name="T39" fmla="*/ 8 h 115"/>
                <a:gd name="T40" fmla="*/ 68 w 126"/>
                <a:gd name="T41" fmla="*/ 8 h 115"/>
                <a:gd name="T42" fmla="*/ 68 w 126"/>
                <a:gd name="T43" fmla="*/ 17 h 115"/>
                <a:gd name="T44" fmla="*/ 63 w 126"/>
                <a:gd name="T45" fmla="*/ 19 h 115"/>
                <a:gd name="T46" fmla="*/ 56 w 126"/>
                <a:gd name="T47" fmla="*/ 13 h 115"/>
                <a:gd name="T48" fmla="*/ 112 w 126"/>
                <a:gd name="T49" fmla="*/ 105 h 115"/>
                <a:gd name="T50" fmla="*/ 14 w 126"/>
                <a:gd name="T51" fmla="*/ 105 h 115"/>
                <a:gd name="T52" fmla="*/ 112 w 126"/>
                <a:gd name="T53" fmla="*/ 29 h 115"/>
                <a:gd name="T54" fmla="*/ 59 w 126"/>
                <a:gd name="T55" fmla="*/ 91 h 115"/>
                <a:gd name="T56" fmla="*/ 71 w 126"/>
                <a:gd name="T57" fmla="*/ 89 h 115"/>
                <a:gd name="T58" fmla="*/ 79 w 126"/>
                <a:gd name="T59" fmla="*/ 80 h 115"/>
                <a:gd name="T60" fmla="*/ 78 w 126"/>
                <a:gd name="T61" fmla="*/ 76 h 115"/>
                <a:gd name="T62" fmla="*/ 62 w 126"/>
                <a:gd name="T63" fmla="*/ 50 h 115"/>
                <a:gd name="T64" fmla="*/ 44 w 126"/>
                <a:gd name="T65" fmla="*/ 53 h 115"/>
                <a:gd name="T66" fmla="*/ 44 w 126"/>
                <a:gd name="T67" fmla="*/ 85 h 115"/>
                <a:gd name="T68" fmla="*/ 48 w 126"/>
                <a:gd name="T69" fmla="*/ 57 h 115"/>
                <a:gd name="T70" fmla="*/ 57 w 126"/>
                <a:gd name="T71" fmla="*/ 53 h 115"/>
                <a:gd name="T72" fmla="*/ 58 w 126"/>
                <a:gd name="T73" fmla="*/ 72 h 115"/>
                <a:gd name="T74" fmla="*/ 68 w 126"/>
                <a:gd name="T75" fmla="*/ 83 h 115"/>
                <a:gd name="T76" fmla="*/ 59 w 126"/>
                <a:gd name="T77" fmla="*/ 86 h 115"/>
                <a:gd name="T78" fmla="*/ 43 w 126"/>
                <a:gd name="T79" fmla="*/ 6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6" h="115">
                  <a:moveTo>
                    <a:pt x="67" y="49"/>
                  </a:moveTo>
                  <a:cubicBezTo>
                    <a:pt x="72" y="49"/>
                    <a:pt x="76" y="50"/>
                    <a:pt x="79" y="53"/>
                  </a:cubicBezTo>
                  <a:cubicBezTo>
                    <a:pt x="82" y="56"/>
                    <a:pt x="84" y="61"/>
                    <a:pt x="84" y="65"/>
                  </a:cubicBezTo>
                  <a:cubicBezTo>
                    <a:pt x="84" y="67"/>
                    <a:pt x="84" y="68"/>
                    <a:pt x="83" y="69"/>
                  </a:cubicBezTo>
                  <a:cubicBezTo>
                    <a:pt x="83" y="71"/>
                    <a:pt x="82" y="72"/>
                    <a:pt x="82" y="73"/>
                  </a:cubicBezTo>
                  <a:cubicBezTo>
                    <a:pt x="81" y="75"/>
                    <a:pt x="81" y="77"/>
                    <a:pt x="83" y="77"/>
                  </a:cubicBezTo>
                  <a:cubicBezTo>
                    <a:pt x="84" y="78"/>
                    <a:pt x="86" y="78"/>
                    <a:pt x="87" y="76"/>
                  </a:cubicBezTo>
                  <a:cubicBezTo>
                    <a:pt x="88" y="75"/>
                    <a:pt x="88" y="73"/>
                    <a:pt x="89" y="71"/>
                  </a:cubicBezTo>
                  <a:cubicBezTo>
                    <a:pt x="89" y="69"/>
                    <a:pt x="90" y="67"/>
                    <a:pt x="90" y="65"/>
                  </a:cubicBezTo>
                  <a:cubicBezTo>
                    <a:pt x="90" y="59"/>
                    <a:pt x="87" y="53"/>
                    <a:pt x="83" y="49"/>
                  </a:cubicBezTo>
                  <a:cubicBezTo>
                    <a:pt x="79" y="45"/>
                    <a:pt x="73" y="43"/>
                    <a:pt x="67" y="43"/>
                  </a:cubicBezTo>
                  <a:cubicBezTo>
                    <a:pt x="66" y="43"/>
                    <a:pt x="64" y="44"/>
                    <a:pt x="64" y="46"/>
                  </a:cubicBezTo>
                  <a:cubicBezTo>
                    <a:pt x="64" y="47"/>
                    <a:pt x="66" y="49"/>
                    <a:pt x="67" y="49"/>
                  </a:cubicBezTo>
                  <a:close/>
                  <a:moveTo>
                    <a:pt x="122" y="105"/>
                  </a:moveTo>
                  <a:cubicBezTo>
                    <a:pt x="122" y="105"/>
                    <a:pt x="122" y="105"/>
                    <a:pt x="122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4" y="29"/>
                    <a:pt x="126" y="27"/>
                    <a:pt x="126" y="24"/>
                  </a:cubicBezTo>
                  <a:cubicBezTo>
                    <a:pt x="126" y="22"/>
                    <a:pt x="124" y="19"/>
                    <a:pt x="122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5" y="17"/>
                    <a:pt x="76" y="15"/>
                    <a:pt x="76" y="13"/>
                  </a:cubicBezTo>
                  <a:cubicBezTo>
                    <a:pt x="76" y="9"/>
                    <a:pt x="75" y="6"/>
                    <a:pt x="72" y="4"/>
                  </a:cubicBezTo>
                  <a:cubicBezTo>
                    <a:pt x="70" y="1"/>
                    <a:pt x="67" y="0"/>
                    <a:pt x="63" y="0"/>
                  </a:cubicBezTo>
                  <a:cubicBezTo>
                    <a:pt x="60" y="0"/>
                    <a:pt x="57" y="1"/>
                    <a:pt x="54" y="4"/>
                  </a:cubicBezTo>
                  <a:cubicBezTo>
                    <a:pt x="52" y="6"/>
                    <a:pt x="51" y="9"/>
                    <a:pt x="51" y="13"/>
                  </a:cubicBezTo>
                  <a:cubicBezTo>
                    <a:pt x="51" y="15"/>
                    <a:pt x="51" y="17"/>
                    <a:pt x="53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9"/>
                    <a:pt x="0" y="22"/>
                    <a:pt x="0" y="24"/>
                  </a:cubicBezTo>
                  <a:cubicBezTo>
                    <a:pt x="0" y="27"/>
                    <a:pt x="2" y="29"/>
                    <a:pt x="5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2" y="105"/>
                    <a:pt x="0" y="107"/>
                    <a:pt x="0" y="110"/>
                  </a:cubicBezTo>
                  <a:cubicBezTo>
                    <a:pt x="0" y="113"/>
                    <a:pt x="2" y="115"/>
                    <a:pt x="5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4" y="115"/>
                    <a:pt x="126" y="113"/>
                    <a:pt x="126" y="110"/>
                  </a:cubicBezTo>
                  <a:cubicBezTo>
                    <a:pt x="126" y="107"/>
                    <a:pt x="124" y="105"/>
                    <a:pt x="122" y="105"/>
                  </a:cubicBezTo>
                  <a:close/>
                  <a:moveTo>
                    <a:pt x="58" y="8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60" y="6"/>
                    <a:pt x="61" y="6"/>
                    <a:pt x="63" y="6"/>
                  </a:cubicBezTo>
                  <a:cubicBezTo>
                    <a:pt x="65" y="6"/>
                    <a:pt x="67" y="6"/>
                    <a:pt x="68" y="8"/>
                  </a:cubicBezTo>
                  <a:cubicBezTo>
                    <a:pt x="69" y="9"/>
                    <a:pt x="70" y="11"/>
                    <a:pt x="70" y="13"/>
                  </a:cubicBezTo>
                  <a:cubicBezTo>
                    <a:pt x="70" y="14"/>
                    <a:pt x="69" y="16"/>
                    <a:pt x="68" y="17"/>
                  </a:cubicBezTo>
                  <a:cubicBezTo>
                    <a:pt x="67" y="19"/>
                    <a:pt x="65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1" y="19"/>
                    <a:pt x="60" y="19"/>
                    <a:pt x="58" y="17"/>
                  </a:cubicBezTo>
                  <a:cubicBezTo>
                    <a:pt x="57" y="16"/>
                    <a:pt x="56" y="14"/>
                    <a:pt x="56" y="13"/>
                  </a:cubicBezTo>
                  <a:cubicBezTo>
                    <a:pt x="56" y="11"/>
                    <a:pt x="57" y="9"/>
                    <a:pt x="58" y="8"/>
                  </a:cubicBezTo>
                  <a:close/>
                  <a:moveTo>
                    <a:pt x="112" y="105"/>
                  </a:moveTo>
                  <a:cubicBezTo>
                    <a:pt x="112" y="105"/>
                    <a:pt x="112" y="105"/>
                    <a:pt x="112" y="105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105"/>
                    <a:pt x="112" y="105"/>
                    <a:pt x="112" y="105"/>
                  </a:cubicBezTo>
                  <a:close/>
                  <a:moveTo>
                    <a:pt x="59" y="91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63" y="91"/>
                    <a:pt x="67" y="90"/>
                    <a:pt x="71" y="89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4" y="87"/>
                    <a:pt x="77" y="84"/>
                    <a:pt x="79" y="80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0" y="79"/>
                    <a:pt x="79" y="77"/>
                    <a:pt x="78" y="7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2" y="48"/>
                    <a:pt x="61" y="47"/>
                    <a:pt x="59" y="47"/>
                  </a:cubicBezTo>
                  <a:cubicBezTo>
                    <a:pt x="53" y="47"/>
                    <a:pt x="48" y="49"/>
                    <a:pt x="44" y="53"/>
                  </a:cubicBezTo>
                  <a:cubicBezTo>
                    <a:pt x="40" y="57"/>
                    <a:pt x="37" y="63"/>
                    <a:pt x="37" y="69"/>
                  </a:cubicBezTo>
                  <a:cubicBezTo>
                    <a:pt x="37" y="75"/>
                    <a:pt x="40" y="81"/>
                    <a:pt x="44" y="85"/>
                  </a:cubicBezTo>
                  <a:cubicBezTo>
                    <a:pt x="48" y="89"/>
                    <a:pt x="53" y="91"/>
                    <a:pt x="59" y="91"/>
                  </a:cubicBezTo>
                  <a:close/>
                  <a:moveTo>
                    <a:pt x="48" y="57"/>
                  </a:moveTo>
                  <a:cubicBezTo>
                    <a:pt x="48" y="57"/>
                    <a:pt x="48" y="57"/>
                    <a:pt x="48" y="57"/>
                  </a:cubicBezTo>
                  <a:cubicBezTo>
                    <a:pt x="50" y="55"/>
                    <a:pt x="53" y="53"/>
                    <a:pt x="57" y="53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70"/>
                    <a:pt x="57" y="71"/>
                    <a:pt x="58" y="72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1" y="81"/>
                    <a:pt x="69" y="82"/>
                    <a:pt x="68" y="83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5" y="85"/>
                    <a:pt x="62" y="86"/>
                    <a:pt x="59" y="86"/>
                  </a:cubicBezTo>
                  <a:cubicBezTo>
                    <a:pt x="55" y="86"/>
                    <a:pt x="51" y="84"/>
                    <a:pt x="48" y="81"/>
                  </a:cubicBezTo>
                  <a:cubicBezTo>
                    <a:pt x="45" y="78"/>
                    <a:pt x="43" y="74"/>
                    <a:pt x="43" y="69"/>
                  </a:cubicBezTo>
                  <a:cubicBezTo>
                    <a:pt x="43" y="64"/>
                    <a:pt x="45" y="60"/>
                    <a:pt x="48" y="57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Rectangle 24"/>
            <p:cNvSpPr>
              <a:spLocks noChangeArrowheads="1"/>
            </p:cNvSpPr>
            <p:nvPr/>
          </p:nvSpPr>
          <p:spPr bwMode="auto">
            <a:xfrm>
              <a:off x="4994742" y="3277291"/>
              <a:ext cx="1963157" cy="776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MyBatis-Plus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配置类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指定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Mapper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扫描路径，同时自定义雪花算法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ID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生成器并注入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Spring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容器，为数据库实体提供分布式唯一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ID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。</a:t>
              </a: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alphaModFix amt="8000"/>
            <a:clrChange>
              <a:clrFrom>
                <a:srgbClr val="1A78C3">
                  <a:alpha val="100000"/>
                </a:srgbClr>
              </a:clrFrom>
              <a:clrTo>
                <a:srgbClr val="1A78C3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1945" y="776605"/>
            <a:ext cx="6402070" cy="59194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05170" y="635"/>
            <a:ext cx="5590540" cy="689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507615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140960" y="2143125"/>
            <a:ext cx="7132955" cy="103568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构建数据库文件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Career planning and guidance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4">
            <a:alphaModFix amt="38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72905" y="624205"/>
            <a:ext cx="6402070" cy="59194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6085205" y="0"/>
            <a:ext cx="544639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479020" y="0"/>
            <a:ext cx="5410200" cy="6858000"/>
          </a:xfrm>
          <a:prstGeom prst="rect">
            <a:avLst/>
          </a:prstGeom>
        </p:spPr>
      </p:pic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19638724" y="1664720"/>
            <a:ext cx="3103880" cy="1067725"/>
            <a:chOff x="8427799" y="2111125"/>
            <a:chExt cx="3103880" cy="1067725"/>
          </a:xfrm>
        </p:grpSpPr>
        <p:cxnSp>
          <p:nvCxnSpPr>
            <p:cNvPr id="31" name="直接连接符 30"/>
            <p:cNvCxnSpPr/>
            <p:nvPr>
              <p:custDataLst>
                <p:tags r:id="rId18"/>
              </p:custDataLst>
            </p:nvPr>
          </p:nvCxnSpPr>
          <p:spPr>
            <a:xfrm flipH="1">
              <a:off x="8511610" y="31788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8427799" y="2111125"/>
              <a:ext cx="3103880" cy="577215"/>
              <a:chOff x="672215" y="2044951"/>
              <a:chExt cx="3103880" cy="577215"/>
            </a:xfrm>
          </p:grpSpPr>
          <p:sp>
            <p:nvSpPr>
              <p:cNvPr id="44" name="ïṧļiḍe"/>
              <p:cNvSpPr/>
              <p:nvPr>
                <p:custDataLst>
                  <p:tags r:id="rId19"/>
                </p:custDataLst>
              </p:nvPr>
            </p:nvSpPr>
            <p:spPr>
              <a:xfrm flipH="1">
                <a:off x="672215" y="2044951"/>
                <a:ext cx="2880984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用户表</a:t>
                </a:r>
              </a:p>
            </p:txBody>
          </p:sp>
          <p:sp>
            <p:nvSpPr>
              <p:cNvPr id="45" name="TextBox 186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68735" y="2450716"/>
                <a:ext cx="3007360" cy="171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存储用户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/ 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管理员信息</a:t>
                </a:r>
              </a:p>
              <a:p>
                <a:pPr marL="0" marR="0" lvl="0" indent="0" algn="l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含角色与加密密码</a:t>
                </a:r>
              </a:p>
            </p:txBody>
          </p:sp>
        </p:grpSp>
      </p:grpSp>
      <p:grpSp>
        <p:nvGrpSpPr>
          <p:cNvPr id="46" name="组合 45"/>
          <p:cNvGrpSpPr/>
          <p:nvPr>
            <p:custDataLst>
              <p:tags r:id="rId2"/>
            </p:custDataLst>
          </p:nvPr>
        </p:nvGrpSpPr>
        <p:grpSpPr>
          <a:xfrm>
            <a:off x="19638724" y="4016434"/>
            <a:ext cx="3103542" cy="856350"/>
            <a:chOff x="672215" y="2044951"/>
            <a:chExt cx="3103542" cy="856350"/>
          </a:xfrm>
        </p:grpSpPr>
        <p:sp>
          <p:nvSpPr>
            <p:cNvPr id="47" name="ïṧļiḍe"/>
            <p:cNvSpPr/>
            <p:nvPr>
              <p:custDataLst>
                <p:tags r:id="rId16"/>
              </p:custDataLst>
            </p:nvPr>
          </p:nvSpPr>
          <p:spPr>
            <a:xfrm flipH="1">
              <a:off x="672215" y="2044951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借阅记录表</a:t>
              </a:r>
            </a:p>
          </p:txBody>
        </p:sp>
        <p:sp>
          <p:nvSpPr>
            <p:cNvPr id="48" name="TextBox 186"/>
            <p:cNvSpPr txBox="1"/>
            <p:nvPr>
              <p:custDataLst>
                <p:tags r:id="rId17"/>
              </p:custDataLst>
            </p:nvPr>
          </p:nvSpPr>
          <p:spPr>
            <a:xfrm>
              <a:off x="768467" y="2450451"/>
              <a:ext cx="3007290" cy="450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关联用户与图书</a:t>
              </a:r>
            </a:p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记录借阅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/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应还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/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归还信息及状态</a:t>
              </a:r>
            </a:p>
          </p:txBody>
        </p:sp>
      </p:grpSp>
      <p:grpSp>
        <p:nvGrpSpPr>
          <p:cNvPr id="59" name="组合 58"/>
          <p:cNvGrpSpPr/>
          <p:nvPr>
            <p:custDataLst>
              <p:tags r:id="rId3"/>
            </p:custDataLst>
          </p:nvPr>
        </p:nvGrpSpPr>
        <p:grpSpPr>
          <a:xfrm>
            <a:off x="19722535" y="2817283"/>
            <a:ext cx="3143529" cy="1063163"/>
            <a:chOff x="8511610" y="3263688"/>
            <a:chExt cx="3143529" cy="1063163"/>
          </a:xfrm>
        </p:grpSpPr>
        <p:cxnSp>
          <p:nvCxnSpPr>
            <p:cNvPr id="32" name="直接连接符 31"/>
            <p:cNvCxnSpPr/>
            <p:nvPr>
              <p:custDataLst>
                <p:tags r:id="rId13"/>
              </p:custDataLst>
            </p:nvPr>
          </p:nvCxnSpPr>
          <p:spPr>
            <a:xfrm flipH="1">
              <a:off x="8511610" y="43268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ïṧļiḍe"/>
            <p:cNvSpPr/>
            <p:nvPr>
              <p:custDataLst>
                <p:tags r:id="rId14"/>
              </p:custDataLst>
            </p:nvPr>
          </p:nvSpPr>
          <p:spPr>
            <a:xfrm flipH="1">
              <a:off x="8600539" y="3263688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图书表</a:t>
              </a:r>
            </a:p>
          </p:txBody>
        </p:sp>
        <p:sp>
          <p:nvSpPr>
            <p:cNvPr id="51" name="TextBox 186"/>
            <p:cNvSpPr txBox="1"/>
            <p:nvPr>
              <p:custDataLst>
                <p:tags r:id="rId15"/>
              </p:custDataLst>
            </p:nvPr>
          </p:nvSpPr>
          <p:spPr>
            <a:xfrm>
              <a:off x="8696791" y="3669189"/>
              <a:ext cx="2958348" cy="209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存储馆藏图书详情与库存状态</a:t>
              </a:r>
            </a:p>
          </p:txBody>
        </p:sp>
      </p:grp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18916413" y="1827639"/>
            <a:ext cx="597264" cy="597262"/>
            <a:chOff x="7705488" y="2274044"/>
            <a:chExt cx="597264" cy="597262"/>
          </a:xfrm>
          <a:solidFill>
            <a:srgbClr val="1C6299"/>
          </a:solidFill>
        </p:grpSpPr>
        <p:sp>
          <p:nvSpPr>
            <p:cNvPr id="28" name="íşlîḓé"/>
            <p:cNvSpPr/>
            <p:nvPr>
              <p:custDataLst>
                <p:tags r:id="rId11"/>
              </p:custDataLst>
            </p:nvPr>
          </p:nvSpPr>
          <p:spPr>
            <a:xfrm>
              <a:off x="7705488" y="2274044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30" y="2376003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5" name="组合 4"/>
          <p:cNvGrpSpPr/>
          <p:nvPr>
            <p:custDataLst>
              <p:tags r:id="rId5"/>
            </p:custDataLst>
          </p:nvPr>
        </p:nvGrpSpPr>
        <p:grpSpPr>
          <a:xfrm>
            <a:off x="19193359" y="2975640"/>
            <a:ext cx="597264" cy="597262"/>
            <a:chOff x="7982434" y="3422045"/>
            <a:chExt cx="597264" cy="597262"/>
          </a:xfrm>
          <a:solidFill>
            <a:srgbClr val="1C6299"/>
          </a:solidFill>
        </p:grpSpPr>
        <p:sp>
          <p:nvSpPr>
            <p:cNvPr id="29" name="ïsḻíḍe"/>
            <p:cNvSpPr/>
            <p:nvPr>
              <p:custDataLst>
                <p:tags r:id="rId9"/>
              </p:custDataLst>
            </p:nvPr>
          </p:nvSpPr>
          <p:spPr>
            <a:xfrm>
              <a:off x="7982434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3" name="图片 52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895" y="3583945"/>
              <a:ext cx="426316" cy="324000"/>
            </a:xfrm>
            <a:prstGeom prst="rect">
              <a:avLst/>
            </a:prstGeom>
            <a:grpFill/>
          </p:spPr>
        </p:pic>
      </p:grp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18916413" y="4123640"/>
            <a:ext cx="597264" cy="597262"/>
            <a:chOff x="7705488" y="4570045"/>
            <a:chExt cx="597264" cy="597262"/>
          </a:xfrm>
          <a:solidFill>
            <a:srgbClr val="1C6299"/>
          </a:solidFill>
        </p:grpSpPr>
        <p:sp>
          <p:nvSpPr>
            <p:cNvPr id="30" name="ïṥļîde"/>
            <p:cNvSpPr/>
            <p:nvPr>
              <p:custDataLst>
                <p:tags r:id="rId7"/>
              </p:custDataLst>
            </p:nvPr>
          </p:nvSpPr>
          <p:spPr>
            <a:xfrm>
              <a:off x="7705488" y="4570045"/>
              <a:ext cx="597264" cy="597262"/>
            </a:xfrm>
            <a:prstGeom prst="ellipse">
              <a:avLst/>
            </a:prstGeom>
            <a:grpFill/>
            <a:ln w="19050">
              <a:solidFill>
                <a:srgbClr val="42A8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707" y="4666892"/>
              <a:ext cx="396000" cy="396000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538980" y="1858395"/>
            <a:ext cx="3098999" cy="1067725"/>
            <a:chOff x="727075" y="2111125"/>
            <a:chExt cx="3098999" cy="1067725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727075" y="3178850"/>
              <a:ext cx="2988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771475" y="2111125"/>
              <a:ext cx="3054599" cy="856350"/>
              <a:chOff x="768467" y="2044951"/>
              <a:chExt cx="3054599" cy="856350"/>
            </a:xfrm>
          </p:grpSpPr>
          <p:sp>
            <p:nvSpPr>
              <p:cNvPr id="38" name="ïṧļiḍe"/>
              <p:cNvSpPr/>
              <p:nvPr/>
            </p:nvSpPr>
            <p:spPr>
              <a:xfrm flipH="1">
                <a:off x="942082" y="2044951"/>
                <a:ext cx="2880984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预约表</a:t>
                </a:r>
              </a:p>
            </p:txBody>
          </p:sp>
          <p:sp>
            <p:nvSpPr>
              <p:cNvPr id="39" name="TextBox 186"/>
              <p:cNvSpPr txBox="1"/>
              <p:nvPr/>
            </p:nvSpPr>
            <p:spPr>
              <a:xfrm>
                <a:off x="768467" y="2450451"/>
                <a:ext cx="3007290" cy="450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记录用户图书预约及状态</a:t>
                </a:r>
              </a:p>
              <a:p>
                <a:pPr marL="0" marR="0" lvl="0" indent="0" algn="r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支持到货通知</a:t>
                </a: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-4494580" y="4156895"/>
            <a:ext cx="3054599" cy="1098285"/>
            <a:chOff x="768467" y="2044951"/>
            <a:chExt cx="3054599" cy="1098285"/>
          </a:xfrm>
        </p:grpSpPr>
        <p:sp>
          <p:nvSpPr>
            <p:cNvPr id="41" name="ïṧļiḍe"/>
            <p:cNvSpPr/>
            <p:nvPr/>
          </p:nvSpPr>
          <p:spPr>
            <a:xfrm flipH="1">
              <a:off x="942082" y="2044951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通知表</a:t>
              </a:r>
            </a:p>
          </p:txBody>
        </p:sp>
        <p:sp>
          <p:nvSpPr>
            <p:cNvPr id="42" name="TextBox 186"/>
            <p:cNvSpPr txBox="1"/>
            <p:nvPr/>
          </p:nvSpPr>
          <p:spPr>
            <a:xfrm>
              <a:off x="768467" y="2450451"/>
              <a:ext cx="3007290" cy="692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存储还书提醒</a:t>
              </a:r>
            </a:p>
            <a:p>
              <a:pPr marL="0" marR="0" lvl="0" indent="0" algn="r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预约到货等消息</a:t>
              </a:r>
            </a:p>
            <a:p>
              <a:pPr marL="0" marR="0" lvl="0" indent="0" algn="r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区分已读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/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未读状态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-4729194" y="3012045"/>
            <a:ext cx="3178214" cy="1062076"/>
            <a:chOff x="536861" y="3264775"/>
            <a:chExt cx="3178214" cy="1062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727075" y="4326851"/>
              <a:ext cx="2988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54"/>
            <p:cNvGrpSpPr/>
            <p:nvPr/>
          </p:nvGrpSpPr>
          <p:grpSpPr>
            <a:xfrm>
              <a:off x="536861" y="3264775"/>
              <a:ext cx="3054599" cy="856350"/>
              <a:chOff x="768467" y="2044951"/>
              <a:chExt cx="3054599" cy="856350"/>
            </a:xfrm>
          </p:grpSpPr>
          <p:sp>
            <p:nvSpPr>
              <p:cNvPr id="56" name="ïṧļiḍe"/>
              <p:cNvSpPr/>
              <p:nvPr/>
            </p:nvSpPr>
            <p:spPr>
              <a:xfrm flipH="1">
                <a:off x="942082" y="2044951"/>
                <a:ext cx="2880984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评价表</a:t>
                </a:r>
              </a:p>
            </p:txBody>
          </p:sp>
          <p:sp>
            <p:nvSpPr>
              <p:cNvPr id="58" name="TextBox 186"/>
              <p:cNvSpPr txBox="1"/>
              <p:nvPr/>
            </p:nvSpPr>
            <p:spPr>
              <a:xfrm>
                <a:off x="768467" y="2450451"/>
                <a:ext cx="3007290" cy="450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用户对图书的评分与评论</a:t>
                </a:r>
              </a:p>
              <a:p>
                <a:pPr marL="0" marR="0" lvl="0" indent="0" algn="r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限制同一用户单书仅评一次</a:t>
                </a: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-1656928" y="3169315"/>
            <a:ext cx="597264" cy="597262"/>
            <a:chOff x="3609127" y="3422045"/>
            <a:chExt cx="597264" cy="597262"/>
          </a:xfrm>
          <a:solidFill>
            <a:srgbClr val="1C6299"/>
          </a:solidFill>
        </p:grpSpPr>
        <p:sp>
          <p:nvSpPr>
            <p:cNvPr id="61" name="iṧlïḍe"/>
            <p:cNvSpPr/>
            <p:nvPr/>
          </p:nvSpPr>
          <p:spPr>
            <a:xfrm>
              <a:off x="3609127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669" y="3559028"/>
              <a:ext cx="324000" cy="324000"/>
            </a:xfrm>
            <a:prstGeom prst="rect">
              <a:avLst/>
            </a:prstGeom>
            <a:grpFill/>
          </p:spPr>
        </p:pic>
      </p:grpSp>
      <p:grpSp>
        <p:nvGrpSpPr>
          <p:cNvPr id="63" name="组合 62"/>
          <p:cNvGrpSpPr/>
          <p:nvPr/>
        </p:nvGrpSpPr>
        <p:grpSpPr>
          <a:xfrm>
            <a:off x="-1379982" y="2021314"/>
            <a:ext cx="597264" cy="597262"/>
            <a:chOff x="3886073" y="2274044"/>
            <a:chExt cx="597264" cy="597262"/>
          </a:xfrm>
          <a:solidFill>
            <a:srgbClr val="1C6299"/>
          </a:solidFill>
        </p:grpSpPr>
        <p:sp>
          <p:nvSpPr>
            <p:cNvPr id="64" name="ïṥḷîďe"/>
            <p:cNvSpPr/>
            <p:nvPr/>
          </p:nvSpPr>
          <p:spPr>
            <a:xfrm>
              <a:off x="3886073" y="2274044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710" y="2398915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66" name="组合 65"/>
          <p:cNvGrpSpPr/>
          <p:nvPr/>
        </p:nvGrpSpPr>
        <p:grpSpPr>
          <a:xfrm>
            <a:off x="-1379982" y="4317315"/>
            <a:ext cx="597264" cy="597262"/>
            <a:chOff x="3886073" y="4570045"/>
            <a:chExt cx="597264" cy="597262"/>
          </a:xfrm>
          <a:solidFill>
            <a:srgbClr val="1C6299"/>
          </a:solidFill>
        </p:grpSpPr>
        <p:sp>
          <p:nvSpPr>
            <p:cNvPr id="67" name="iṩlïḓê"/>
            <p:cNvSpPr/>
            <p:nvPr/>
          </p:nvSpPr>
          <p:spPr>
            <a:xfrm>
              <a:off x="3886073" y="4570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750" y="4713478"/>
              <a:ext cx="324000" cy="324000"/>
            </a:xfrm>
            <a:prstGeom prst="rect">
              <a:avLst/>
            </a:prstGeom>
            <a:grpFill/>
          </p:spPr>
        </p:pic>
      </p:grpSp>
      <p:sp>
        <p:nvSpPr>
          <p:cNvPr id="19" name="iś1iḍé"/>
          <p:cNvSpPr/>
          <p:nvPr/>
        </p:nvSpPr>
        <p:spPr>
          <a:xfrm>
            <a:off x="2913077" y="1093175"/>
            <a:ext cx="4444639" cy="4444638"/>
          </a:xfrm>
          <a:prstGeom prst="ellipse">
            <a:avLst/>
          </a:prstGeom>
          <a:gradFill>
            <a:gsLst>
              <a:gs pos="100000">
                <a:schemeClr val="bg1">
                  <a:lumMod val="75000"/>
                  <a:alpha val="8000"/>
                </a:schemeClr>
              </a:gs>
              <a:gs pos="0">
                <a:schemeClr val="bg1">
                  <a:lumMod val="75000"/>
                  <a:alpha val="8000"/>
                </a:schemeClr>
              </a:gs>
              <a:gs pos="50000">
                <a:schemeClr val="bg1">
                  <a:lumMod val="75000"/>
                  <a:alpha val="0"/>
                </a:schemeClr>
              </a:gs>
            </a:gsLst>
            <a:lin ang="0" scaled="1"/>
          </a:gradFill>
          <a:ln w="6350">
            <a:gradFill flip="none" rotWithShape="1">
              <a:gsLst>
                <a:gs pos="75000">
                  <a:schemeClr val="bg1">
                    <a:lumMod val="75000"/>
                    <a:alpha val="0"/>
                  </a:schemeClr>
                </a:gs>
                <a:gs pos="20000">
                  <a:schemeClr val="bg1">
                    <a:lumMod val="65000"/>
                    <a:alpha val="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5446395" cy="6858000"/>
          </a:xfrm>
          <a:prstGeom prst="rect">
            <a:avLst/>
          </a:prstGeom>
        </p:spPr>
      </p:pic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7501969" y="1757430"/>
            <a:ext cx="3103880" cy="1067725"/>
            <a:chOff x="8427799" y="2111125"/>
            <a:chExt cx="3103880" cy="1067725"/>
          </a:xfrm>
        </p:grpSpPr>
        <p:cxnSp>
          <p:nvCxnSpPr>
            <p:cNvPr id="31" name="直接连接符 30"/>
            <p:cNvCxnSpPr/>
            <p:nvPr>
              <p:custDataLst>
                <p:tags r:id="rId18"/>
              </p:custDataLst>
            </p:nvPr>
          </p:nvCxnSpPr>
          <p:spPr>
            <a:xfrm flipH="1">
              <a:off x="8511610" y="31788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8427799" y="2111125"/>
              <a:ext cx="3103880" cy="577215"/>
              <a:chOff x="672215" y="2044951"/>
              <a:chExt cx="3103880" cy="577215"/>
            </a:xfrm>
          </p:grpSpPr>
          <p:sp>
            <p:nvSpPr>
              <p:cNvPr id="44" name="ïṧļiḍe"/>
              <p:cNvSpPr/>
              <p:nvPr>
                <p:custDataLst>
                  <p:tags r:id="rId19"/>
                </p:custDataLst>
              </p:nvPr>
            </p:nvSpPr>
            <p:spPr>
              <a:xfrm flipH="1">
                <a:off x="672215" y="2044951"/>
                <a:ext cx="2880984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用户表</a:t>
                </a:r>
              </a:p>
            </p:txBody>
          </p:sp>
          <p:sp>
            <p:nvSpPr>
              <p:cNvPr id="45" name="TextBox 186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68735" y="2450716"/>
                <a:ext cx="3007360" cy="171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存储用户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/ 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管理员信息</a:t>
                </a:r>
              </a:p>
              <a:p>
                <a:pPr marL="0" marR="0" lvl="0" indent="0" algn="l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含角色与加密密码</a:t>
                </a:r>
              </a:p>
            </p:txBody>
          </p:sp>
        </p:grpSp>
      </p:grpSp>
      <p:grpSp>
        <p:nvGrpSpPr>
          <p:cNvPr id="46" name="组合 45"/>
          <p:cNvGrpSpPr/>
          <p:nvPr>
            <p:custDataLst>
              <p:tags r:id="rId2"/>
            </p:custDataLst>
          </p:nvPr>
        </p:nvGrpSpPr>
        <p:grpSpPr>
          <a:xfrm>
            <a:off x="7501969" y="4109144"/>
            <a:ext cx="3103542" cy="856350"/>
            <a:chOff x="672215" y="2044951"/>
            <a:chExt cx="3103542" cy="856350"/>
          </a:xfrm>
        </p:grpSpPr>
        <p:sp>
          <p:nvSpPr>
            <p:cNvPr id="47" name="ïṧļiḍe"/>
            <p:cNvSpPr/>
            <p:nvPr>
              <p:custDataLst>
                <p:tags r:id="rId16"/>
              </p:custDataLst>
            </p:nvPr>
          </p:nvSpPr>
          <p:spPr>
            <a:xfrm flipH="1">
              <a:off x="672215" y="2044951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借阅记录表</a:t>
              </a:r>
            </a:p>
          </p:txBody>
        </p:sp>
        <p:sp>
          <p:nvSpPr>
            <p:cNvPr id="48" name="TextBox 186"/>
            <p:cNvSpPr txBox="1"/>
            <p:nvPr>
              <p:custDataLst>
                <p:tags r:id="rId17"/>
              </p:custDataLst>
            </p:nvPr>
          </p:nvSpPr>
          <p:spPr>
            <a:xfrm>
              <a:off x="768467" y="2450451"/>
              <a:ext cx="3007290" cy="450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关联用户与图书</a:t>
              </a:r>
            </a:p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记录借阅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/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应还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/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归还信息及状态</a:t>
              </a:r>
            </a:p>
          </p:txBody>
        </p:sp>
      </p:grpSp>
      <p:grpSp>
        <p:nvGrpSpPr>
          <p:cNvPr id="59" name="组合 58"/>
          <p:cNvGrpSpPr/>
          <p:nvPr>
            <p:custDataLst>
              <p:tags r:id="rId3"/>
            </p:custDataLst>
          </p:nvPr>
        </p:nvGrpSpPr>
        <p:grpSpPr>
          <a:xfrm>
            <a:off x="7585780" y="2909993"/>
            <a:ext cx="3143529" cy="1063163"/>
            <a:chOff x="8511610" y="3263688"/>
            <a:chExt cx="3143529" cy="1063163"/>
          </a:xfrm>
        </p:grpSpPr>
        <p:cxnSp>
          <p:nvCxnSpPr>
            <p:cNvPr id="32" name="直接连接符 31"/>
            <p:cNvCxnSpPr/>
            <p:nvPr>
              <p:custDataLst>
                <p:tags r:id="rId13"/>
              </p:custDataLst>
            </p:nvPr>
          </p:nvCxnSpPr>
          <p:spPr>
            <a:xfrm flipH="1">
              <a:off x="8511610" y="43268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ïṧļiḍe"/>
            <p:cNvSpPr/>
            <p:nvPr>
              <p:custDataLst>
                <p:tags r:id="rId14"/>
              </p:custDataLst>
            </p:nvPr>
          </p:nvSpPr>
          <p:spPr>
            <a:xfrm flipH="1">
              <a:off x="8600539" y="3263688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图书表</a:t>
              </a:r>
            </a:p>
          </p:txBody>
        </p:sp>
        <p:sp>
          <p:nvSpPr>
            <p:cNvPr id="51" name="TextBox 186"/>
            <p:cNvSpPr txBox="1"/>
            <p:nvPr>
              <p:custDataLst>
                <p:tags r:id="rId15"/>
              </p:custDataLst>
            </p:nvPr>
          </p:nvSpPr>
          <p:spPr>
            <a:xfrm>
              <a:off x="8696791" y="3669189"/>
              <a:ext cx="2958348" cy="209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存储馆藏图书详情与库存状态</a:t>
              </a:r>
            </a:p>
          </p:txBody>
        </p:sp>
      </p:grp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6779658" y="1920349"/>
            <a:ext cx="597264" cy="597262"/>
            <a:chOff x="7705488" y="2274044"/>
            <a:chExt cx="597264" cy="597262"/>
          </a:xfrm>
          <a:solidFill>
            <a:srgbClr val="1C6299"/>
          </a:solidFill>
        </p:grpSpPr>
        <p:sp>
          <p:nvSpPr>
            <p:cNvPr id="28" name="íşlîḓé"/>
            <p:cNvSpPr/>
            <p:nvPr>
              <p:custDataLst>
                <p:tags r:id="rId11"/>
              </p:custDataLst>
            </p:nvPr>
          </p:nvSpPr>
          <p:spPr>
            <a:xfrm>
              <a:off x="7705488" y="2274044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30" y="2376003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7056604" y="3068350"/>
            <a:ext cx="597264" cy="597262"/>
            <a:chOff x="7982434" y="3422045"/>
            <a:chExt cx="597264" cy="597262"/>
          </a:xfrm>
          <a:solidFill>
            <a:srgbClr val="1C6299"/>
          </a:solidFill>
        </p:grpSpPr>
        <p:sp>
          <p:nvSpPr>
            <p:cNvPr id="29" name="ïsḻíḍe"/>
            <p:cNvSpPr/>
            <p:nvPr>
              <p:custDataLst>
                <p:tags r:id="rId9"/>
              </p:custDataLst>
            </p:nvPr>
          </p:nvSpPr>
          <p:spPr>
            <a:xfrm>
              <a:off x="7982434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3" name="图片 52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895" y="3583945"/>
              <a:ext cx="426316" cy="324000"/>
            </a:xfrm>
            <a:prstGeom prst="rect">
              <a:avLst/>
            </a:prstGeom>
            <a:grpFill/>
          </p:spPr>
        </p:pic>
      </p:grp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6779658" y="4216350"/>
            <a:ext cx="597264" cy="597262"/>
            <a:chOff x="7705488" y="4570045"/>
            <a:chExt cx="597264" cy="597262"/>
          </a:xfrm>
          <a:solidFill>
            <a:srgbClr val="1C6299"/>
          </a:solidFill>
        </p:grpSpPr>
        <p:sp>
          <p:nvSpPr>
            <p:cNvPr id="30" name="ïṥļîde"/>
            <p:cNvSpPr/>
            <p:nvPr>
              <p:custDataLst>
                <p:tags r:id="rId7"/>
              </p:custDataLst>
            </p:nvPr>
          </p:nvSpPr>
          <p:spPr>
            <a:xfrm>
              <a:off x="7705488" y="4570045"/>
              <a:ext cx="597264" cy="597262"/>
            </a:xfrm>
            <a:prstGeom prst="ellipse">
              <a:avLst/>
            </a:prstGeom>
            <a:grpFill/>
            <a:ln w="19050">
              <a:solidFill>
                <a:srgbClr val="42A8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707" y="4666892"/>
              <a:ext cx="396000" cy="396000"/>
            </a:xfrm>
            <a:prstGeom prst="rect">
              <a:avLst/>
            </a:prstGeom>
            <a:grpFill/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757785" y="0"/>
            <a:ext cx="673544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FiMjRlYjRkODg2ZDk0OTllN2NiNzAxMTIyNjEzMm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4992913385827,&quot;left&quot;:375.5874803149606,&quot;top&quot;:101.99992125984252,&quot;width&quot;:529.6625196850393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6034645669291,&quot;left&quot;:533.8313385826772,&quot;top&quot;:138.38031496062996,&quot;width&quot;:310.9961417322835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1898</Words>
  <Application>Microsoft Office PowerPoint</Application>
  <PresentationFormat>宽屏</PresentationFormat>
  <Paragraphs>281</Paragraphs>
  <Slides>60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70" baseType="lpstr">
      <vt:lpstr>等线</vt:lpstr>
      <vt:lpstr>宋体</vt:lpstr>
      <vt:lpstr>微软雅黑</vt:lpstr>
      <vt:lpstr>Arial</vt:lpstr>
      <vt:lpstr>Calibri</vt:lpstr>
      <vt:lpstr>Calibri Light</vt:lpstr>
      <vt:lpstr>Impact</vt:lpstr>
      <vt:lpstr>Wingdings</vt:lpstr>
      <vt:lpstr>1_Office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寻卿 冰</cp:lastModifiedBy>
  <cp:revision>93</cp:revision>
  <dcterms:created xsi:type="dcterms:W3CDTF">2019-03-09T08:01:00Z</dcterms:created>
  <dcterms:modified xsi:type="dcterms:W3CDTF">2025-12-13T13:28:55Z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3E6360C6DCCC423D98F5DA1985ABB2C1_12</vt:lpwstr>
  </property>
</Properties>
</file>